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8288000" cy="10287000"/>
  <p:notesSz cx="6858000" cy="9144000"/>
  <p:embeddedFontLst>
    <p:embeddedFont>
      <p:font typeface="Archive" charset="1" panose="02000506040000020004"/>
      <p:regular r:id="rId57"/>
    </p:embeddedFont>
    <p:embeddedFont>
      <p:font typeface="Montserrat" charset="1" panose="00000500000000000000"/>
      <p:regular r:id="rId58"/>
    </p:embeddedFont>
    <p:embeddedFont>
      <p:font typeface="Montserrat Classic" charset="1" panose="00000500000000000000"/>
      <p:regular r:id="rId59"/>
    </p:embeddedFont>
    <p:embeddedFont>
      <p:font typeface="Montserrat Italics" charset="1" panose="00000500000000000000"/>
      <p:regular r:id="rId60"/>
    </p:embeddedFont>
    <p:embeddedFont>
      <p:font typeface="Montserrat Classic Bold" charset="1" panose="00000800000000000000"/>
      <p:regular r:id="rId61"/>
    </p:embeddedFont>
    <p:embeddedFont>
      <p:font typeface="Montserrat Bold" charset="1" panose="00000800000000000000"/>
      <p:regular r:id="rId62"/>
    </p:embeddedFont>
    <p:embeddedFont>
      <p:font typeface="Calistoga" charset="1" panose="00000500000000000000"/>
      <p:regular r:id="rId6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slides/slide50.xml" Type="http://schemas.openxmlformats.org/officeDocument/2006/relationships/slide"/><Relationship Id="rId56" Target="slides/slide51.xml" Type="http://schemas.openxmlformats.org/officeDocument/2006/relationships/slide"/><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slides/slide1.xml" Type="http://schemas.openxmlformats.org/officeDocument/2006/relationships/slide"/><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63" Target="fonts/font63.fntdata" Type="http://schemas.openxmlformats.org/officeDocument/2006/relationships/font"/><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jpeg>
</file>

<file path=ppt/media/image11.png>
</file>

<file path=ppt/media/image110.jpeg>
</file>

<file path=ppt/media/image111.jpeg>
</file>

<file path=ppt/media/image112.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png>
</file>

<file path=ppt/media/image25.png>
</file>

<file path=ppt/media/image26.svg>
</file>

<file path=ppt/media/image27.png>
</file>

<file path=ppt/media/image28.svg>
</file>

<file path=ppt/media/image29.jpeg>
</file>

<file path=ppt/media/image3.png>
</file>

<file path=ppt/media/image30.png>
</file>

<file path=ppt/media/image31.svg>
</file>

<file path=ppt/media/image32.png>
</file>

<file path=ppt/media/image33.png>
</file>

<file path=ppt/media/image34.svg>
</file>

<file path=ppt/media/image35.jpeg>
</file>

<file path=ppt/media/image36.png>
</file>

<file path=ppt/media/image37.png>
</file>

<file path=ppt/media/image38.svg>
</file>

<file path=ppt/media/image39.png>
</file>

<file path=ppt/media/image4.svg>
</file>

<file path=ppt/media/image40.svg>
</file>

<file path=ppt/media/image41.png>
</file>

<file path=ppt/media/image42.png>
</file>

<file path=ppt/media/image43.png>
</file>

<file path=ppt/media/image44.svg>
</file>

<file path=ppt/media/image45.gif>
</file>

<file path=ppt/media/image46.png>
</file>

<file path=ppt/media/image47.svg>
</file>

<file path=ppt/media/image48.png>
</file>

<file path=ppt/media/image49.png>
</file>

<file path=ppt/media/image5.png>
</file>

<file path=ppt/media/image50.svg>
</file>

<file path=ppt/media/image51.gif>
</file>

<file path=ppt/media/image52.png>
</file>

<file path=ppt/media/image53.svg>
</file>

<file path=ppt/media/image54.png>
</file>

<file path=ppt/media/image55.svg>
</file>

<file path=ppt/media/image56.png>
</file>

<file path=ppt/media/image57.svg>
</file>

<file path=ppt/media/image58.jpeg>
</file>

<file path=ppt/media/image59.jpeg>
</file>

<file path=ppt/media/image6.svg>
</file>

<file path=ppt/media/image60.png>
</file>

<file path=ppt/media/image61.svg>
</file>

<file path=ppt/media/image62.png>
</file>

<file path=ppt/media/image63.svg>
</file>

<file path=ppt/media/image64.png>
</file>

<file path=ppt/media/image65.jpe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svg>
</file>

<file path=ppt/media/image77.png>
</file>

<file path=ppt/media/image78.png>
</file>

<file path=ppt/media/image79.png>
</file>

<file path=ppt/media/image8.svg>
</file>

<file path=ppt/media/image80.png>
</file>

<file path=ppt/media/image81.sv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15.png" Type="http://schemas.openxmlformats.org/officeDocument/2006/relationships/image"/><Relationship Id="rId17" Target="../media/image16.svg" Type="http://schemas.openxmlformats.org/officeDocument/2006/relationships/image"/><Relationship Id="rId18" Target="../media/image17.png" Type="http://schemas.openxmlformats.org/officeDocument/2006/relationships/image"/><Relationship Id="rId19" Target="../media/image18.svg" Type="http://schemas.openxmlformats.org/officeDocument/2006/relationships/image"/><Relationship Id="rId2" Target="../media/image1.png" Type="http://schemas.openxmlformats.org/officeDocument/2006/relationships/image"/><Relationship Id="rId20" Target="../media/image19.png" Type="http://schemas.openxmlformats.org/officeDocument/2006/relationships/image"/><Relationship Id="rId21" Target="../media/image20.svg" Type="http://schemas.openxmlformats.org/officeDocument/2006/relationships/image"/><Relationship Id="rId22" Target="../media/image21.png" Type="http://schemas.openxmlformats.org/officeDocument/2006/relationships/image"/><Relationship Id="rId23" Target="../media/image22.svg" Type="http://schemas.openxmlformats.org/officeDocument/2006/relationships/image"/><Relationship Id="rId24" Target="../media/image23.png" Type="http://schemas.openxmlformats.org/officeDocument/2006/relationships/image"/><Relationship Id="rId25" Target="../media/image24.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67.png" Type="http://schemas.openxmlformats.org/officeDocument/2006/relationships/image"/><Relationship Id="rId17" Target="../media/image68.png" Type="http://schemas.openxmlformats.org/officeDocument/2006/relationships/image"/><Relationship Id="rId18" Target="https://legacy.reactjs.org/docs/events.html"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69.png" Type="http://schemas.openxmlformats.org/officeDocument/2006/relationships/image"/><Relationship Id="rId15" Target="../media/image7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71.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72.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73.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2" Target="../media/image15.png" Type="http://schemas.openxmlformats.org/officeDocument/2006/relationships/image"/><Relationship Id="rId3" Target="../media/image1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1.png" Type="http://schemas.openxmlformats.org/officeDocument/2006/relationships/image"/><Relationship Id="rId9" Target="../media/image2.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74.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75.png" Type="http://schemas.openxmlformats.org/officeDocument/2006/relationships/image"/><Relationship Id="rId17" Target="../media/image76.svg" Type="http://schemas.openxmlformats.org/officeDocument/2006/relationships/image"/><Relationship Id="rId18" Target="../media/image77.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78.png" Type="http://schemas.openxmlformats.org/officeDocument/2006/relationships/image"/><Relationship Id="rId17" Target="../media/image79.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78.png" Type="http://schemas.openxmlformats.org/officeDocument/2006/relationships/image"/><Relationship Id="rId17" Target="../media/image79.png" Type="http://schemas.openxmlformats.org/officeDocument/2006/relationships/image"/><Relationship Id="rId18" Target="../media/image80.png" Type="http://schemas.openxmlformats.org/officeDocument/2006/relationships/image"/><Relationship Id="rId19" Target="../media/image81.svg" Type="http://schemas.openxmlformats.org/officeDocument/2006/relationships/image"/><Relationship Id="rId2" Target="../media/image1.png" Type="http://schemas.openxmlformats.org/officeDocument/2006/relationships/image"/><Relationship Id="rId20" Target="../media/image75.png" Type="http://schemas.openxmlformats.org/officeDocument/2006/relationships/image"/><Relationship Id="rId21" Target="../media/image76.svg" Type="http://schemas.openxmlformats.org/officeDocument/2006/relationships/image"/><Relationship Id="rId22" Target="../media/image82.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83.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84.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85.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86.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7.png" Type="http://schemas.openxmlformats.org/officeDocument/2006/relationships/image"/><Relationship Id="rId11" Target="../media/image2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25.png" Type="http://schemas.openxmlformats.org/officeDocument/2006/relationships/image"/><Relationship Id="rId5" Target="../media/image2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png" Type="http://schemas.openxmlformats.org/officeDocument/2006/relationships/image"/><Relationship Id="rId11" Target="../media/image2.svg" Type="http://schemas.openxmlformats.org/officeDocument/2006/relationships/image"/><Relationship Id="rId12" Target="../media/image13.png" Type="http://schemas.openxmlformats.org/officeDocument/2006/relationships/image"/><Relationship Id="rId13" Target="../media/image14.svg" Type="http://schemas.openxmlformats.org/officeDocument/2006/relationships/image"/><Relationship Id="rId14" Target="../media/image87.pn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png" Type="http://schemas.openxmlformats.org/officeDocument/2006/relationships/image"/><Relationship Id="rId11" Target="../media/image2.svg" Type="http://schemas.openxmlformats.org/officeDocument/2006/relationships/image"/><Relationship Id="rId12" Target="../media/image13.png" Type="http://schemas.openxmlformats.org/officeDocument/2006/relationships/image"/><Relationship Id="rId13" Target="../media/image14.svg" Type="http://schemas.openxmlformats.org/officeDocument/2006/relationships/image"/><Relationship Id="rId14" Target="../media/image88.pn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17.png" Type="http://schemas.openxmlformats.org/officeDocument/2006/relationships/image"/><Relationship Id="rId13" Target="../media/image18.svg" Type="http://schemas.openxmlformats.org/officeDocument/2006/relationships/image"/><Relationship Id="rId14" Target="../media/image21.png" Type="http://schemas.openxmlformats.org/officeDocument/2006/relationships/image"/><Relationship Id="rId15" Target="../media/image22.svg" Type="http://schemas.openxmlformats.org/officeDocument/2006/relationships/image"/><Relationship Id="rId16" Target="../media/image89.png" Type="http://schemas.openxmlformats.org/officeDocument/2006/relationships/image"/><Relationship Id="rId2" Target="../media/image15.png" Type="http://schemas.openxmlformats.org/officeDocument/2006/relationships/image"/><Relationship Id="rId3" Target="../media/image1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5.png" Type="http://schemas.openxmlformats.org/officeDocument/2006/relationships/image"/><Relationship Id="rId9" Target="../media/image6.sv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9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1.png" Type="http://schemas.openxmlformats.org/officeDocument/2006/relationships/image"/><Relationship Id="rId11" Target="../media/image92.pn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93.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4.png" Type="http://schemas.openxmlformats.org/officeDocument/2006/relationships/image"/><Relationship Id="rId11" Target="../media/image95.pn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6.png" Type="http://schemas.openxmlformats.org/officeDocument/2006/relationships/image"/><Relationship Id="rId11" Target="../media/image97.pn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8.pn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9.png" Type="http://schemas.openxmlformats.org/officeDocument/2006/relationships/image"/><Relationship Id="rId11" Target="../media/image100.pn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svg" Type="http://schemas.openxmlformats.org/officeDocument/2006/relationships/image"/><Relationship Id="rId11" Target="../media/image13.png" Type="http://schemas.openxmlformats.org/officeDocument/2006/relationships/image"/><Relationship Id="rId12" Target="../media/image14.svg" Type="http://schemas.openxmlformats.org/officeDocument/2006/relationships/image"/><Relationship Id="rId13" Target="../media/image15.png" Type="http://schemas.openxmlformats.org/officeDocument/2006/relationships/image"/><Relationship Id="rId14" Target="../media/image16.svg" Type="http://schemas.openxmlformats.org/officeDocument/2006/relationships/image"/><Relationship Id="rId15" Target="../media/image11.png" Type="http://schemas.openxmlformats.org/officeDocument/2006/relationships/image"/><Relationship Id="rId16" Target="../media/image12.svg" Type="http://schemas.openxmlformats.org/officeDocument/2006/relationships/image"/><Relationship Id="rId17" Target="../media/image30.png" Type="http://schemas.openxmlformats.org/officeDocument/2006/relationships/image"/><Relationship Id="rId18" Target="../media/image31.svg" Type="http://schemas.openxmlformats.org/officeDocument/2006/relationships/image"/><Relationship Id="rId19" Target="../media/image32.pn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29.jpe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 Id="rId9" Target="../media/image1.pn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17.png" Type="http://schemas.openxmlformats.org/officeDocument/2006/relationships/image"/><Relationship Id="rId13" Target="../media/image18.svg" Type="http://schemas.openxmlformats.org/officeDocument/2006/relationships/image"/><Relationship Id="rId14" Target="../media/image21.png" Type="http://schemas.openxmlformats.org/officeDocument/2006/relationships/image"/><Relationship Id="rId15" Target="../media/image22.svg" Type="http://schemas.openxmlformats.org/officeDocument/2006/relationships/image"/><Relationship Id="rId16" Target="../media/image101.png" Type="http://schemas.openxmlformats.org/officeDocument/2006/relationships/image"/><Relationship Id="rId2" Target="../media/image15.png" Type="http://schemas.openxmlformats.org/officeDocument/2006/relationships/image"/><Relationship Id="rId3" Target="../media/image1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5.png" Type="http://schemas.openxmlformats.org/officeDocument/2006/relationships/image"/><Relationship Id="rId9" Target="../media/image6.sv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02.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03.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104.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05.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06.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07.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08.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1.jpeg" Type="http://schemas.openxmlformats.org/officeDocument/2006/relationships/image"/><Relationship Id="rId11" Target="../media/image13.png" Type="http://schemas.openxmlformats.org/officeDocument/2006/relationships/image"/><Relationship Id="rId12" Target="../media/image14.svg" Type="http://schemas.openxmlformats.org/officeDocument/2006/relationships/image"/><Relationship Id="rId13" Target="../media/image21.png" Type="http://schemas.openxmlformats.org/officeDocument/2006/relationships/image"/><Relationship Id="rId14" Target="../media/image22.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09.jpeg" Type="http://schemas.openxmlformats.org/officeDocument/2006/relationships/image"/><Relationship Id="rId9" Target="../media/image110.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33.png" Type="http://schemas.openxmlformats.org/officeDocument/2006/relationships/image"/><Relationship Id="rId13" Target="../media/image34.svg" Type="http://schemas.openxmlformats.org/officeDocument/2006/relationships/image"/><Relationship Id="rId14" Target="../media/image35.jpeg" Type="http://schemas.openxmlformats.org/officeDocument/2006/relationships/image"/><Relationship Id="rId15" Target="../media/image36.png" Type="http://schemas.openxmlformats.org/officeDocument/2006/relationships/image"/><Relationship Id="rId16" Target="../media/image37.png" Type="http://schemas.openxmlformats.org/officeDocument/2006/relationships/image"/><Relationship Id="rId17" Target="../media/image38.svg" Type="http://schemas.openxmlformats.org/officeDocument/2006/relationships/image"/><Relationship Id="rId18" Target="../media/image39.png" Type="http://schemas.openxmlformats.org/officeDocument/2006/relationships/image"/><Relationship Id="rId19" Target="../media/image40.svg" Type="http://schemas.openxmlformats.org/officeDocument/2006/relationships/image"/><Relationship Id="rId2" Target="../media/image15.png" Type="http://schemas.openxmlformats.org/officeDocument/2006/relationships/image"/><Relationship Id="rId3" Target="../media/image1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1.png" Type="http://schemas.openxmlformats.org/officeDocument/2006/relationships/image"/><Relationship Id="rId9" Target="../media/image2.svg" Type="http://schemas.openxmlformats.org/officeDocument/2006/relationships/image"/></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7.png" Type="http://schemas.openxmlformats.org/officeDocument/2006/relationships/image"/><Relationship Id="rId11" Target="../media/image2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25.png" Type="http://schemas.openxmlformats.org/officeDocument/2006/relationships/image"/><Relationship Id="rId5" Target="../media/image2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5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svg" Type="http://schemas.openxmlformats.org/officeDocument/2006/relationships/image"/><Relationship Id="rId12" Target="../media/image17.png" Type="http://schemas.openxmlformats.org/officeDocument/2006/relationships/image"/><Relationship Id="rId13" Target="../media/image18.svg" Type="http://schemas.openxmlformats.org/officeDocument/2006/relationships/image"/><Relationship Id="rId14" Target="../media/image19.png" Type="http://schemas.openxmlformats.org/officeDocument/2006/relationships/image"/><Relationship Id="rId15" Target="../media/image20.svg" Type="http://schemas.openxmlformats.org/officeDocument/2006/relationships/image"/><Relationship Id="rId16" Target="../media/image21.png" Type="http://schemas.openxmlformats.org/officeDocument/2006/relationships/image"/><Relationship Id="rId17" Target="../media/image22.svg" Type="http://schemas.openxmlformats.org/officeDocument/2006/relationships/image"/><Relationship Id="rId18" Target="../media/image112.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5.png" Type="http://schemas.openxmlformats.org/officeDocument/2006/relationships/image"/><Relationship Id="rId9"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1.png" Type="http://schemas.openxmlformats.org/officeDocument/2006/relationships/image"/><Relationship Id="rId11" Target="../media/image22.svg" Type="http://schemas.openxmlformats.org/officeDocument/2006/relationships/image"/><Relationship Id="rId12" Target="../media/image13.png" Type="http://schemas.openxmlformats.org/officeDocument/2006/relationships/image"/><Relationship Id="rId13" Target="../media/image14.svg" Type="http://schemas.openxmlformats.org/officeDocument/2006/relationships/image"/><Relationship Id="rId14" Target="../media/image41.png" Type="http://schemas.openxmlformats.org/officeDocument/2006/relationships/image"/><Relationship Id="rId15" Target="../media/image42.png" Type="http://schemas.openxmlformats.org/officeDocument/2006/relationships/image"/><Relationship Id="rId16" Target="../media/image43.png" Type="http://schemas.openxmlformats.org/officeDocument/2006/relationships/image"/><Relationship Id="rId17" Target="../media/image44.svg" Type="http://schemas.openxmlformats.org/officeDocument/2006/relationships/image"/><Relationship Id="rId18" Target="../media/image45.gif" Type="http://schemas.openxmlformats.org/officeDocument/2006/relationships/image"/><Relationship Id="rId19" Target="../media/image46.png" Type="http://schemas.openxmlformats.org/officeDocument/2006/relationships/image"/><Relationship Id="rId2" Target="../media/image15.png" Type="http://schemas.openxmlformats.org/officeDocument/2006/relationships/image"/><Relationship Id="rId20" Target="../media/image47.svg" Type="http://schemas.openxmlformats.org/officeDocument/2006/relationships/image"/><Relationship Id="rId21" Target="../media/image48.png" Type="http://schemas.openxmlformats.org/officeDocument/2006/relationships/image"/><Relationship Id="rId22" Target="../media/image49.png" Type="http://schemas.openxmlformats.org/officeDocument/2006/relationships/image"/><Relationship Id="rId23" Target="../media/image50.svg" Type="http://schemas.openxmlformats.org/officeDocument/2006/relationships/image"/><Relationship Id="rId3" Target="../media/image1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51.gif" Type="http://schemas.openxmlformats.org/officeDocument/2006/relationships/image"/><Relationship Id="rId17" Target="../media/image52.png" Type="http://schemas.openxmlformats.org/officeDocument/2006/relationships/image"/><Relationship Id="rId18" Target="../media/image53.svg" Type="http://schemas.openxmlformats.org/officeDocument/2006/relationships/image"/><Relationship Id="rId19" Target="../media/image54.png" Type="http://schemas.openxmlformats.org/officeDocument/2006/relationships/image"/><Relationship Id="rId2" Target="../media/image1.png" Type="http://schemas.openxmlformats.org/officeDocument/2006/relationships/image"/><Relationship Id="rId20" Target="../media/image55.svg" Type="http://schemas.openxmlformats.org/officeDocument/2006/relationships/image"/><Relationship Id="rId21" Target="../media/image56.png" Type="http://schemas.openxmlformats.org/officeDocument/2006/relationships/image"/><Relationship Id="rId22" Target="../media/image57.svg" Type="http://schemas.openxmlformats.org/officeDocument/2006/relationships/image"/><Relationship Id="rId23" Target="../media/image58.jpeg" Type="http://schemas.openxmlformats.org/officeDocument/2006/relationships/image"/><Relationship Id="rId24" Target="../media/image59.jpeg" Type="http://schemas.openxmlformats.org/officeDocument/2006/relationships/image"/><Relationship Id="rId25" Target="../media/image60.png" Type="http://schemas.openxmlformats.org/officeDocument/2006/relationships/image"/><Relationship Id="rId26" Target="../media/image61.svg" Type="http://schemas.openxmlformats.org/officeDocument/2006/relationships/image"/><Relationship Id="rId27" Target="../media/image62.png" Type="http://schemas.openxmlformats.org/officeDocument/2006/relationships/image"/><Relationship Id="rId28" Target="../media/image63.svg" Type="http://schemas.openxmlformats.org/officeDocument/2006/relationships/image"/><Relationship Id="rId29" Target="../media/image64.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65.jpeg" Type="http://schemas.openxmlformats.org/officeDocument/2006/relationships/image"/><Relationship Id="rId11" Target="../media/image13.png" Type="http://schemas.openxmlformats.org/officeDocument/2006/relationships/image"/><Relationship Id="rId12" Target="../media/image14.svg" Type="http://schemas.openxmlformats.org/officeDocument/2006/relationships/image"/><Relationship Id="rId13" Target="../media/image15.png" Type="http://schemas.openxmlformats.org/officeDocument/2006/relationships/image"/><Relationship Id="rId14" Target="../media/image16.svg" Type="http://schemas.openxmlformats.org/officeDocument/2006/relationships/image"/><Relationship Id="rId15" Target="../media/image21.png" Type="http://schemas.openxmlformats.org/officeDocument/2006/relationships/image"/><Relationship Id="rId16" Target="../media/image22.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5.png" Type="http://schemas.openxmlformats.org/officeDocument/2006/relationships/image"/><Relationship Id="rId9"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66.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5" id="5"/>
          <p:cNvSpPr/>
          <p:nvPr/>
        </p:nvSpPr>
        <p:spPr>
          <a:xfrm rot="0">
            <a:off x="2487671" y="7868701"/>
            <a:ext cx="4122905" cy="1088090"/>
          </a:xfrm>
          <a:prstGeom prst="rect">
            <a:avLst/>
          </a:prstGeom>
          <a:solidFill>
            <a:srgbClr val="F2BE40"/>
          </a:solidFill>
        </p:spPr>
      </p:sp>
      <p:sp>
        <p:nvSpPr>
          <p:cNvPr name="Freeform 6" id="6"/>
          <p:cNvSpPr/>
          <p:nvPr/>
        </p:nvSpPr>
        <p:spPr>
          <a:xfrm flipH="false" flipV="false" rot="0">
            <a:off x="10189994" y="4246480"/>
            <a:ext cx="11595316" cy="11595316"/>
          </a:xfrm>
          <a:custGeom>
            <a:avLst/>
            <a:gdLst/>
            <a:ahLst/>
            <a:cxnLst/>
            <a:rect r="r" b="b" t="t" l="l"/>
            <a:pathLst>
              <a:path h="11595316" w="11595316">
                <a:moveTo>
                  <a:pt x="0" y="0"/>
                </a:moveTo>
                <a:lnTo>
                  <a:pt x="11595316" y="0"/>
                </a:lnTo>
                <a:lnTo>
                  <a:pt x="11595316" y="11595316"/>
                </a:lnTo>
                <a:lnTo>
                  <a:pt x="0" y="1159531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0358577" y="2848317"/>
            <a:ext cx="6412043" cy="5698703"/>
          </a:xfrm>
          <a:custGeom>
            <a:avLst/>
            <a:gdLst/>
            <a:ahLst/>
            <a:cxnLst/>
            <a:rect r="r" b="b" t="t" l="l"/>
            <a:pathLst>
              <a:path h="5698703" w="6412043">
                <a:moveTo>
                  <a:pt x="0" y="0"/>
                </a:moveTo>
                <a:lnTo>
                  <a:pt x="6412042" y="0"/>
                </a:lnTo>
                <a:lnTo>
                  <a:pt x="6412042" y="5698704"/>
                </a:lnTo>
                <a:lnTo>
                  <a:pt x="0" y="569870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false" flipV="false" rot="0">
            <a:off x="9490245" y="9491801"/>
            <a:ext cx="1674107" cy="1674107"/>
          </a:xfrm>
          <a:custGeom>
            <a:avLst/>
            <a:gdLst/>
            <a:ahLst/>
            <a:cxnLst/>
            <a:rect r="r" b="b" t="t" l="l"/>
            <a:pathLst>
              <a:path h="1674107" w="1674107">
                <a:moveTo>
                  <a:pt x="0" y="0"/>
                </a:moveTo>
                <a:lnTo>
                  <a:pt x="1674108" y="0"/>
                </a:lnTo>
                <a:lnTo>
                  <a:pt x="1674108" y="1674107"/>
                </a:lnTo>
                <a:lnTo>
                  <a:pt x="0" y="1674107"/>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5400000">
            <a:off x="16492243" y="3848951"/>
            <a:ext cx="2366598" cy="1183299"/>
          </a:xfrm>
          <a:custGeom>
            <a:avLst/>
            <a:gdLst/>
            <a:ahLst/>
            <a:cxnLst/>
            <a:rect r="r" b="b" t="t" l="l"/>
            <a:pathLst>
              <a:path h="1183299" w="2366598">
                <a:moveTo>
                  <a:pt x="0" y="0"/>
                </a:moveTo>
                <a:lnTo>
                  <a:pt x="2366598" y="0"/>
                </a:lnTo>
                <a:lnTo>
                  <a:pt x="2366598" y="1183299"/>
                </a:lnTo>
                <a:lnTo>
                  <a:pt x="0" y="1183299"/>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5" id="15"/>
          <p:cNvSpPr/>
          <p:nvPr/>
        </p:nvSpPr>
        <p:spPr>
          <a:xfrm flipH="true" flipV="false" rot="0">
            <a:off x="0"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6" id="16"/>
          <p:cNvSpPr/>
          <p:nvPr/>
        </p:nvSpPr>
        <p:spPr>
          <a:xfrm flipH="true" flipV="false" rot="0">
            <a:off x="559709" y="8100527"/>
            <a:ext cx="1712527" cy="1712527"/>
          </a:xfrm>
          <a:custGeom>
            <a:avLst/>
            <a:gdLst/>
            <a:ahLst/>
            <a:cxnLst/>
            <a:rect r="r" b="b" t="t" l="l"/>
            <a:pathLst>
              <a:path h="1712527" w="1712527">
                <a:moveTo>
                  <a:pt x="1712527" y="0"/>
                </a:moveTo>
                <a:lnTo>
                  <a:pt x="0" y="0"/>
                </a:lnTo>
                <a:lnTo>
                  <a:pt x="0" y="1712528"/>
                </a:lnTo>
                <a:lnTo>
                  <a:pt x="1712527" y="1712528"/>
                </a:lnTo>
                <a:lnTo>
                  <a:pt x="1712527"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Freeform 17" id="17"/>
          <p:cNvSpPr/>
          <p:nvPr/>
        </p:nvSpPr>
        <p:spPr>
          <a:xfrm flipH="false" flipV="false" rot="0">
            <a:off x="12138971" y="1481672"/>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22">
              <a:extLst>
                <a:ext uri="{96DAC541-7B7A-43D3-8B79-37D633B846F1}">
                  <asvg:svgBlip xmlns:asvg="http://schemas.microsoft.com/office/drawing/2016/SVG/main" r:embed="rId23"/>
                </a:ext>
              </a:extLst>
            </a:blip>
            <a:stretch>
              <a:fillRect l="0" t="0" r="0" b="0"/>
            </a:stretch>
          </a:blipFill>
        </p:spPr>
      </p:sp>
      <p:sp>
        <p:nvSpPr>
          <p:cNvPr name="Freeform 18" id="18"/>
          <p:cNvSpPr/>
          <p:nvPr/>
        </p:nvSpPr>
        <p:spPr>
          <a:xfrm flipH="false" flipV="false" rot="0">
            <a:off x="1028700" y="5928660"/>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22">
              <a:extLst>
                <a:ext uri="{96DAC541-7B7A-43D3-8B79-37D633B846F1}">
                  <asvg:svgBlip xmlns:asvg="http://schemas.microsoft.com/office/drawing/2016/SVG/main" r:embed="rId23"/>
                </a:ext>
              </a:extLst>
            </a:blip>
            <a:stretch>
              <a:fillRect l="0" t="0" r="0" b="0"/>
            </a:stretch>
          </a:blipFill>
        </p:spPr>
      </p:sp>
      <p:sp>
        <p:nvSpPr>
          <p:cNvPr name="Freeform 19" id="19"/>
          <p:cNvSpPr/>
          <p:nvPr/>
        </p:nvSpPr>
        <p:spPr>
          <a:xfrm flipH="false" flipV="false" rot="0">
            <a:off x="1028700" y="1028700"/>
            <a:ext cx="902374" cy="930956"/>
          </a:xfrm>
          <a:custGeom>
            <a:avLst/>
            <a:gdLst/>
            <a:ahLst/>
            <a:cxnLst/>
            <a:rect r="r" b="b" t="t" l="l"/>
            <a:pathLst>
              <a:path h="930956" w="902374">
                <a:moveTo>
                  <a:pt x="0" y="0"/>
                </a:moveTo>
                <a:lnTo>
                  <a:pt x="902374" y="0"/>
                </a:lnTo>
                <a:lnTo>
                  <a:pt x="902374" y="930956"/>
                </a:lnTo>
                <a:lnTo>
                  <a:pt x="0" y="930956"/>
                </a:lnTo>
                <a:lnTo>
                  <a:pt x="0" y="0"/>
                </a:lnTo>
                <a:close/>
              </a:path>
            </a:pathLst>
          </a:custGeom>
          <a:blipFill>
            <a:blip r:embed="rId24"/>
            <a:stretch>
              <a:fillRect l="0" t="0" r="0" b="0"/>
            </a:stretch>
          </a:blipFill>
        </p:spPr>
      </p:sp>
      <p:sp>
        <p:nvSpPr>
          <p:cNvPr name="Freeform 20" id="20"/>
          <p:cNvSpPr/>
          <p:nvPr/>
        </p:nvSpPr>
        <p:spPr>
          <a:xfrm flipH="false" flipV="false" rot="0">
            <a:off x="1931074" y="1046425"/>
            <a:ext cx="2753852" cy="913231"/>
          </a:xfrm>
          <a:custGeom>
            <a:avLst/>
            <a:gdLst/>
            <a:ahLst/>
            <a:cxnLst/>
            <a:rect r="r" b="b" t="t" l="l"/>
            <a:pathLst>
              <a:path h="913231" w="2753852">
                <a:moveTo>
                  <a:pt x="0" y="0"/>
                </a:moveTo>
                <a:lnTo>
                  <a:pt x="2753852" y="0"/>
                </a:lnTo>
                <a:lnTo>
                  <a:pt x="2753852" y="913231"/>
                </a:lnTo>
                <a:lnTo>
                  <a:pt x="0" y="913231"/>
                </a:lnTo>
                <a:lnTo>
                  <a:pt x="0" y="0"/>
                </a:lnTo>
                <a:close/>
              </a:path>
            </a:pathLst>
          </a:custGeom>
          <a:blipFill>
            <a:blip r:embed="rId25"/>
            <a:stretch>
              <a:fillRect l="0" t="0" r="0" b="0"/>
            </a:stretch>
          </a:blipFill>
        </p:spPr>
      </p:sp>
      <p:sp>
        <p:nvSpPr>
          <p:cNvPr name="TextBox 21" id="21"/>
          <p:cNvSpPr txBox="true"/>
          <p:nvPr/>
        </p:nvSpPr>
        <p:spPr>
          <a:xfrm rot="0">
            <a:off x="2487671" y="2698340"/>
            <a:ext cx="6656329" cy="4113589"/>
          </a:xfrm>
          <a:prstGeom prst="rect">
            <a:avLst/>
          </a:prstGeom>
        </p:spPr>
        <p:txBody>
          <a:bodyPr anchor="t" rtlCol="false" tIns="0" lIns="0" bIns="0" rIns="0">
            <a:spAutoFit/>
          </a:bodyPr>
          <a:lstStyle/>
          <a:p>
            <a:pPr algn="l">
              <a:lnSpc>
                <a:spcPts val="7975"/>
              </a:lnSpc>
            </a:pPr>
            <a:r>
              <a:rPr lang="en-US" sz="8575">
                <a:solidFill>
                  <a:srgbClr val="3B41C9"/>
                </a:solidFill>
                <a:latin typeface="Archive"/>
                <a:ea typeface="Archive"/>
                <a:cs typeface="Archive"/>
                <a:sym typeface="Archive"/>
              </a:rPr>
              <a:t>EVENT HANDLING AND BASIC HOOKS</a:t>
            </a:r>
          </a:p>
        </p:txBody>
      </p:sp>
      <p:sp>
        <p:nvSpPr>
          <p:cNvPr name="TextBox 22" id="22"/>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23" id="23"/>
          <p:cNvSpPr txBox="true"/>
          <p:nvPr/>
        </p:nvSpPr>
        <p:spPr>
          <a:xfrm rot="0">
            <a:off x="2617377" y="8127949"/>
            <a:ext cx="3863494" cy="702945"/>
          </a:xfrm>
          <a:prstGeom prst="rect">
            <a:avLst/>
          </a:prstGeom>
        </p:spPr>
        <p:txBody>
          <a:bodyPr anchor="t" rtlCol="false" tIns="0" lIns="0" bIns="0" rIns="0">
            <a:spAutoFit/>
          </a:bodyPr>
          <a:lstStyle/>
          <a:p>
            <a:pPr algn="ctr">
              <a:lnSpc>
                <a:spcPts val="5115"/>
              </a:lnSpc>
            </a:pPr>
            <a:r>
              <a:rPr lang="en-US" sz="5500">
                <a:solidFill>
                  <a:srgbClr val="3B41C9"/>
                </a:solidFill>
                <a:latin typeface="Archive"/>
                <a:ea typeface="Archive"/>
                <a:cs typeface="Archive"/>
                <a:sym typeface="Archive"/>
              </a:rPr>
              <a:t>GROUP 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4" id="14"/>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5" id="15"/>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6" id="16"/>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7" id="17"/>
          <p:cNvSpPr txBox="true"/>
          <p:nvPr/>
        </p:nvSpPr>
        <p:spPr>
          <a:xfrm rot="0">
            <a:off x="2784334" y="2114550"/>
            <a:ext cx="11931670"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WHAT ARE SYNTHETIC EVENTS?</a:t>
            </a:r>
          </a:p>
        </p:txBody>
      </p:sp>
      <p:sp>
        <p:nvSpPr>
          <p:cNvPr name="TextBox 18" id="18"/>
          <p:cNvSpPr txBox="true"/>
          <p:nvPr/>
        </p:nvSpPr>
        <p:spPr>
          <a:xfrm rot="0">
            <a:off x="1538046" y="3652669"/>
            <a:ext cx="13987586" cy="2019300"/>
          </a:xfrm>
          <a:prstGeom prst="rect">
            <a:avLst/>
          </a:prstGeom>
        </p:spPr>
        <p:txBody>
          <a:bodyPr anchor="t" rtlCol="false" tIns="0" lIns="0" bIns="0" rIns="0">
            <a:spAutoFit/>
          </a:bodyPr>
          <a:lstStyle/>
          <a:p>
            <a:pPr algn="l" marL="971535" indent="-485768" lvl="1">
              <a:lnSpc>
                <a:spcPts val="5399"/>
              </a:lnSpc>
              <a:spcBef>
                <a:spcPct val="0"/>
              </a:spcBef>
              <a:buFont typeface="Arial"/>
              <a:buChar char="•"/>
            </a:pPr>
            <a:r>
              <a:rPr lang="en-US" sz="4499">
                <a:solidFill>
                  <a:srgbClr val="000000"/>
                </a:solidFill>
                <a:latin typeface="Montserrat"/>
                <a:ea typeface="Montserrat"/>
                <a:cs typeface="Montserrat"/>
                <a:sym typeface="Montserrat"/>
              </a:rPr>
              <a:t>They normalize browser-specific differences, ensuring events work consistently across browsers.</a:t>
            </a:r>
          </a:p>
        </p:txBody>
      </p:sp>
      <p:sp>
        <p:nvSpPr>
          <p:cNvPr name="TextBox 19" id="19"/>
          <p:cNvSpPr txBox="true"/>
          <p:nvPr/>
        </p:nvSpPr>
        <p:spPr>
          <a:xfrm rot="0">
            <a:off x="1655771" y="6352839"/>
            <a:ext cx="12328867" cy="2019300"/>
          </a:xfrm>
          <a:prstGeom prst="rect">
            <a:avLst/>
          </a:prstGeom>
        </p:spPr>
        <p:txBody>
          <a:bodyPr anchor="t" rtlCol="false" tIns="0" lIns="0" bIns="0" rIns="0">
            <a:spAutoFit/>
          </a:bodyPr>
          <a:lstStyle/>
          <a:p>
            <a:pPr algn="l" marL="971535" indent="-485768" lvl="1">
              <a:lnSpc>
                <a:spcPts val="5399"/>
              </a:lnSpc>
              <a:spcBef>
                <a:spcPct val="0"/>
              </a:spcBef>
              <a:buFont typeface="Arial"/>
              <a:buChar char="•"/>
            </a:pPr>
            <a:r>
              <a:rPr lang="en-US" sz="4499">
                <a:solidFill>
                  <a:srgbClr val="000000"/>
                </a:solidFill>
                <a:latin typeface="Montserrat"/>
                <a:ea typeface="Montserrat"/>
                <a:cs typeface="Montserrat"/>
                <a:sym typeface="Montserrat"/>
              </a:rPr>
              <a:t>Synthetic Events are React's custom event objects that wrap around native DOM events.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4" id="14"/>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5" id="15"/>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6" id="16"/>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7" id="17"/>
          <p:cNvSpPr txBox="true"/>
          <p:nvPr/>
        </p:nvSpPr>
        <p:spPr>
          <a:xfrm rot="0">
            <a:off x="1334820" y="2226385"/>
            <a:ext cx="15029720"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WHY REACT USES SYNTHETIC EVENTS?</a:t>
            </a:r>
          </a:p>
        </p:txBody>
      </p:sp>
      <p:sp>
        <p:nvSpPr>
          <p:cNvPr name="TextBox 18" id="18"/>
          <p:cNvSpPr txBox="true"/>
          <p:nvPr/>
        </p:nvSpPr>
        <p:spPr>
          <a:xfrm rot="0">
            <a:off x="1538046" y="3652669"/>
            <a:ext cx="13987586" cy="3371850"/>
          </a:xfrm>
          <a:prstGeom prst="rect">
            <a:avLst/>
          </a:prstGeom>
        </p:spPr>
        <p:txBody>
          <a:bodyPr anchor="t" rtlCol="false" tIns="0" lIns="0" bIns="0" rIns="0">
            <a:spAutoFit/>
          </a:bodyPr>
          <a:lstStyle/>
          <a:p>
            <a:pPr algn="l" marL="971535" indent="-485768" lvl="1">
              <a:lnSpc>
                <a:spcPts val="5399"/>
              </a:lnSpc>
              <a:spcBef>
                <a:spcPct val="0"/>
              </a:spcBef>
              <a:buFont typeface="Arial"/>
              <a:buChar char="•"/>
            </a:pPr>
            <a:r>
              <a:rPr lang="en-US" sz="4499">
                <a:solidFill>
                  <a:srgbClr val="000000"/>
                </a:solidFill>
                <a:latin typeface="Montserrat"/>
                <a:ea typeface="Montserrat"/>
                <a:cs typeface="Montserrat"/>
                <a:sym typeface="Montserrat"/>
              </a:rPr>
              <a:t>React uses Synthetic Events for several important reasons, all of which improve performance, cross-browser compatibility, and ease of use when handling events in React applications.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771569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4" id="14"/>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5" id="15"/>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6" id="16"/>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7" id="17"/>
          <p:cNvSpPr txBox="true"/>
          <p:nvPr/>
        </p:nvSpPr>
        <p:spPr>
          <a:xfrm rot="0">
            <a:off x="2769119" y="2343150"/>
            <a:ext cx="12218304" cy="25336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HOW SYNTHETIC EVENTS WORK?</a:t>
            </a:r>
          </a:p>
          <a:p>
            <a:pPr algn="l">
              <a:lnSpc>
                <a:spcPts val="6600"/>
              </a:lnSpc>
            </a:pPr>
          </a:p>
          <a:p>
            <a:pPr algn="l">
              <a:lnSpc>
                <a:spcPts val="6600"/>
              </a:lnSpc>
            </a:pPr>
          </a:p>
        </p:txBody>
      </p:sp>
      <p:sp>
        <p:nvSpPr>
          <p:cNvPr name="TextBox 18" id="18"/>
          <p:cNvSpPr txBox="true"/>
          <p:nvPr/>
        </p:nvSpPr>
        <p:spPr>
          <a:xfrm rot="0">
            <a:off x="2069380" y="3733882"/>
            <a:ext cx="3562651" cy="495300"/>
          </a:xfrm>
          <a:prstGeom prst="rect">
            <a:avLst/>
          </a:prstGeom>
        </p:spPr>
        <p:txBody>
          <a:bodyPr anchor="t" rtlCol="false" tIns="0" lIns="0" bIns="0" rIns="0">
            <a:spAutoFit/>
          </a:bodyPr>
          <a:lstStyle/>
          <a:p>
            <a:pPr algn="l" marL="647697" indent="-323848" lvl="1">
              <a:lnSpc>
                <a:spcPts val="4199"/>
              </a:lnSpc>
              <a:spcBef>
                <a:spcPct val="0"/>
              </a:spcBef>
              <a:buFont typeface="Arial"/>
              <a:buChar char="•"/>
            </a:pPr>
            <a:r>
              <a:rPr lang="en-US" b="true" sz="2999">
                <a:solidFill>
                  <a:srgbClr val="000000"/>
                </a:solidFill>
                <a:latin typeface="Montserrat Bold"/>
                <a:ea typeface="Montserrat Bold"/>
                <a:cs typeface="Montserrat Bold"/>
                <a:sym typeface="Montserrat Bold"/>
              </a:rPr>
              <a:t>Event Pooling</a:t>
            </a:r>
            <a:r>
              <a:rPr lang="en-US" sz="2999">
                <a:solidFill>
                  <a:srgbClr val="000000"/>
                </a:solidFill>
                <a:latin typeface="Montserrat"/>
                <a:ea typeface="Montserrat"/>
                <a:cs typeface="Montserrat"/>
                <a:sym typeface="Montserrat"/>
              </a:rPr>
              <a:t>: </a:t>
            </a:r>
          </a:p>
        </p:txBody>
      </p:sp>
      <p:sp>
        <p:nvSpPr>
          <p:cNvPr name="TextBox 19" id="19"/>
          <p:cNvSpPr txBox="true"/>
          <p:nvPr/>
        </p:nvSpPr>
        <p:spPr>
          <a:xfrm rot="0">
            <a:off x="3803294" y="6437824"/>
            <a:ext cx="12378162" cy="178117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 </a:t>
            </a:r>
            <a:r>
              <a:rPr lang="en-US" sz="2999">
                <a:solidFill>
                  <a:srgbClr val="000000"/>
                </a:solidFill>
                <a:latin typeface="Montserrat"/>
                <a:ea typeface="Montserrat"/>
                <a:cs typeface="Montserrat"/>
                <a:sym typeface="Montserrat"/>
              </a:rPr>
              <a:t>React pools event objects to avoid creating new event instances each time an event occurs. Instead of allocating a new object for each event, React reuses the event object after the event handler finishes running.</a:t>
            </a:r>
          </a:p>
        </p:txBody>
      </p:sp>
      <p:sp>
        <p:nvSpPr>
          <p:cNvPr name="TextBox 20" id="20"/>
          <p:cNvSpPr txBox="true"/>
          <p:nvPr/>
        </p:nvSpPr>
        <p:spPr>
          <a:xfrm rot="0">
            <a:off x="3803294" y="4532823"/>
            <a:ext cx="12298233" cy="1543050"/>
          </a:xfrm>
          <a:prstGeom prst="rect">
            <a:avLst/>
          </a:prstGeom>
        </p:spPr>
        <p:txBody>
          <a:bodyPr anchor="t" rtlCol="false" tIns="0" lIns="0" bIns="0" rIns="0">
            <a:spAutoFit/>
          </a:bodyPr>
          <a:lstStyle/>
          <a:p>
            <a:pPr algn="l">
              <a:lnSpc>
                <a:spcPts val="4199"/>
              </a:lnSpc>
              <a:spcBef>
                <a:spcPct val="0"/>
              </a:spcBef>
            </a:pPr>
            <a:r>
              <a:rPr lang="en-US" sz="2999">
                <a:solidFill>
                  <a:srgbClr val="000000"/>
                </a:solidFill>
                <a:latin typeface="Montserrat"/>
                <a:ea typeface="Montserrat"/>
                <a:cs typeface="Montserrat"/>
                <a:sym typeface="Montserrat"/>
              </a:rPr>
              <a:t>- Event Pooling is an optimization technique used in React's Synthetic Event system to improve performance and reduce memory usage.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901359" y="6191062"/>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5656002" y="4954596"/>
            <a:ext cx="5745765" cy="1658330"/>
          </a:xfrm>
          <a:custGeom>
            <a:avLst/>
            <a:gdLst/>
            <a:ahLst/>
            <a:cxnLst/>
            <a:rect r="r" b="b" t="t" l="l"/>
            <a:pathLst>
              <a:path h="1658330" w="5745765">
                <a:moveTo>
                  <a:pt x="0" y="0"/>
                </a:moveTo>
                <a:lnTo>
                  <a:pt x="5745764" y="0"/>
                </a:lnTo>
                <a:lnTo>
                  <a:pt x="5745764" y="1658331"/>
                </a:lnTo>
                <a:lnTo>
                  <a:pt x="0" y="1658331"/>
                </a:lnTo>
                <a:lnTo>
                  <a:pt x="0" y="0"/>
                </a:lnTo>
                <a:close/>
              </a:path>
            </a:pathLst>
          </a:custGeom>
          <a:blipFill>
            <a:blip r:embed="rId16"/>
            <a:stretch>
              <a:fillRect l="0" t="0" r="0" b="0"/>
            </a:stretch>
          </a:blipFill>
        </p:spPr>
      </p:sp>
      <p:sp>
        <p:nvSpPr>
          <p:cNvPr name="Freeform 15" id="15"/>
          <p:cNvSpPr/>
          <p:nvPr/>
        </p:nvSpPr>
        <p:spPr>
          <a:xfrm flipH="false" flipV="false" rot="0">
            <a:off x="5656002" y="7717939"/>
            <a:ext cx="5745765" cy="2251060"/>
          </a:xfrm>
          <a:custGeom>
            <a:avLst/>
            <a:gdLst/>
            <a:ahLst/>
            <a:cxnLst/>
            <a:rect r="r" b="b" t="t" l="l"/>
            <a:pathLst>
              <a:path h="2251060" w="5745765">
                <a:moveTo>
                  <a:pt x="0" y="0"/>
                </a:moveTo>
                <a:lnTo>
                  <a:pt x="5745764" y="0"/>
                </a:lnTo>
                <a:lnTo>
                  <a:pt x="5745764" y="2251061"/>
                </a:lnTo>
                <a:lnTo>
                  <a:pt x="0" y="2251061"/>
                </a:lnTo>
                <a:lnTo>
                  <a:pt x="0" y="0"/>
                </a:lnTo>
                <a:close/>
              </a:path>
            </a:pathLst>
          </a:custGeom>
          <a:blipFill>
            <a:blip r:embed="rId17"/>
            <a:stretch>
              <a:fillRect l="0" t="-415" r="0" b="-415"/>
            </a:stretch>
          </a:blipFill>
        </p:spPr>
      </p:sp>
      <p:sp>
        <p:nvSpPr>
          <p:cNvPr name="TextBox 16" id="16"/>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7" id="17"/>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8" id="18"/>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9" id="19"/>
          <p:cNvSpPr txBox="true"/>
          <p:nvPr/>
        </p:nvSpPr>
        <p:spPr>
          <a:xfrm rot="0">
            <a:off x="3055251" y="2267250"/>
            <a:ext cx="12218304" cy="25336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HOW SYNTHETIC EVENTS WORK?</a:t>
            </a:r>
          </a:p>
          <a:p>
            <a:pPr algn="l">
              <a:lnSpc>
                <a:spcPts val="6600"/>
              </a:lnSpc>
            </a:pPr>
          </a:p>
          <a:p>
            <a:pPr algn="l">
              <a:lnSpc>
                <a:spcPts val="6600"/>
              </a:lnSpc>
            </a:pPr>
          </a:p>
        </p:txBody>
      </p:sp>
      <p:sp>
        <p:nvSpPr>
          <p:cNvPr name="TextBox 20" id="20"/>
          <p:cNvSpPr txBox="true"/>
          <p:nvPr/>
        </p:nvSpPr>
        <p:spPr>
          <a:xfrm rot="0">
            <a:off x="1028700" y="3600450"/>
            <a:ext cx="15234557" cy="1189355"/>
          </a:xfrm>
          <a:prstGeom prst="rect">
            <a:avLst/>
          </a:prstGeom>
        </p:spPr>
        <p:txBody>
          <a:bodyPr anchor="t" rtlCol="false" tIns="0" lIns="0" bIns="0" rIns="0">
            <a:spAutoFit/>
          </a:bodyPr>
          <a:lstStyle/>
          <a:p>
            <a:pPr algn="l" marL="496571" indent="-248285" lvl="1">
              <a:lnSpc>
                <a:spcPts val="3220"/>
              </a:lnSpc>
              <a:spcBef>
                <a:spcPct val="0"/>
              </a:spcBef>
              <a:buFont typeface="Arial"/>
              <a:buChar char="•"/>
            </a:pPr>
            <a:r>
              <a:rPr lang="en-US" b="true" sz="2300">
                <a:solidFill>
                  <a:srgbClr val="000000"/>
                </a:solidFill>
                <a:latin typeface="Montserrat Bold"/>
                <a:ea typeface="Montserrat Bold"/>
                <a:cs typeface="Montserrat Bold"/>
                <a:sym typeface="Montserrat Bold"/>
              </a:rPr>
              <a:t>Event Pooling</a:t>
            </a:r>
            <a:r>
              <a:rPr lang="en-US" sz="2300">
                <a:solidFill>
                  <a:srgbClr val="000000"/>
                </a:solidFill>
                <a:latin typeface="Montserrat"/>
                <a:ea typeface="Montserrat"/>
                <a:cs typeface="Montserrat"/>
                <a:sym typeface="Montserrat"/>
              </a:rPr>
              <a:t>: The </a:t>
            </a:r>
            <a:r>
              <a:rPr lang="en-US" sz="2300" u="sng">
                <a:solidFill>
                  <a:srgbClr val="000000"/>
                </a:solidFill>
                <a:latin typeface="Montserrat"/>
                <a:ea typeface="Montserrat"/>
                <a:cs typeface="Montserrat"/>
                <a:sym typeface="Montserrat"/>
                <a:hlinkClick r:id="rId18" tooltip="https://legacy.reactjs.org/docs/events.html"/>
              </a:rPr>
              <a:t>Synthetic Event</a:t>
            </a:r>
            <a:r>
              <a:rPr lang="en-US" sz="2300">
                <a:solidFill>
                  <a:srgbClr val="000000"/>
                </a:solidFill>
                <a:latin typeface="Montserrat"/>
                <a:ea typeface="Montserrat"/>
                <a:cs typeface="Montserrat"/>
                <a:sym typeface="Montserrat"/>
              </a:rPr>
              <a:t> objects are pooled. This means that the SyntheticEvent object will be reused and all properties will be nullified after the event handler has been called. For example, this won’t work:</a:t>
            </a:r>
          </a:p>
        </p:txBody>
      </p:sp>
      <p:sp>
        <p:nvSpPr>
          <p:cNvPr name="TextBox 21" id="21"/>
          <p:cNvSpPr txBox="true"/>
          <p:nvPr/>
        </p:nvSpPr>
        <p:spPr>
          <a:xfrm rot="0">
            <a:off x="1028700" y="6776234"/>
            <a:ext cx="15234557" cy="789305"/>
          </a:xfrm>
          <a:prstGeom prst="rect">
            <a:avLst/>
          </a:prstGeom>
        </p:spPr>
        <p:txBody>
          <a:bodyPr anchor="t" rtlCol="false" tIns="0" lIns="0" bIns="0" rIns="0">
            <a:spAutoFit/>
          </a:bodyPr>
          <a:lstStyle/>
          <a:p>
            <a:pPr algn="l" marL="496571" indent="-248285" lvl="1">
              <a:lnSpc>
                <a:spcPts val="3220"/>
              </a:lnSpc>
              <a:spcBef>
                <a:spcPct val="0"/>
              </a:spcBef>
              <a:buFont typeface="Arial"/>
              <a:buChar char="•"/>
            </a:pPr>
            <a:r>
              <a:rPr lang="en-US" sz="2300">
                <a:solidFill>
                  <a:srgbClr val="000000"/>
                </a:solidFill>
                <a:latin typeface="Montserrat"/>
                <a:ea typeface="Montserrat"/>
                <a:cs typeface="Montserrat"/>
                <a:sym typeface="Montserrat"/>
              </a:rPr>
              <a:t>If you need to access event object’s properties after the event handler has run, you need to call e.persist():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901359" y="6191062"/>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4" id="14"/>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5" id="15"/>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6" id="16"/>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7" id="17"/>
          <p:cNvSpPr txBox="true"/>
          <p:nvPr/>
        </p:nvSpPr>
        <p:spPr>
          <a:xfrm rot="0">
            <a:off x="3055251" y="2267250"/>
            <a:ext cx="12218304" cy="25336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HOW SYNTHETIC EVENTS WORK?</a:t>
            </a:r>
          </a:p>
          <a:p>
            <a:pPr algn="l">
              <a:lnSpc>
                <a:spcPts val="6600"/>
              </a:lnSpc>
            </a:pPr>
          </a:p>
          <a:p>
            <a:pPr algn="l">
              <a:lnSpc>
                <a:spcPts val="6600"/>
              </a:lnSpc>
            </a:pPr>
          </a:p>
        </p:txBody>
      </p:sp>
      <p:sp>
        <p:nvSpPr>
          <p:cNvPr name="TextBox 18" id="18"/>
          <p:cNvSpPr txBox="true"/>
          <p:nvPr/>
        </p:nvSpPr>
        <p:spPr>
          <a:xfrm rot="0">
            <a:off x="1655771" y="3715056"/>
            <a:ext cx="4156137" cy="495300"/>
          </a:xfrm>
          <a:prstGeom prst="rect">
            <a:avLst/>
          </a:prstGeom>
        </p:spPr>
        <p:txBody>
          <a:bodyPr anchor="t" rtlCol="false" tIns="0" lIns="0" bIns="0" rIns="0">
            <a:spAutoFit/>
          </a:bodyPr>
          <a:lstStyle/>
          <a:p>
            <a:pPr algn="l" marL="647697" indent="-323848" lvl="1">
              <a:lnSpc>
                <a:spcPts val="4199"/>
              </a:lnSpc>
              <a:spcBef>
                <a:spcPct val="0"/>
              </a:spcBef>
              <a:buFont typeface="Arial"/>
              <a:buChar char="•"/>
            </a:pPr>
            <a:r>
              <a:rPr lang="en-US" b="true" sz="2999">
                <a:solidFill>
                  <a:srgbClr val="000000"/>
                </a:solidFill>
                <a:latin typeface="Montserrat Bold"/>
                <a:ea typeface="Montserrat Bold"/>
                <a:cs typeface="Montserrat Bold"/>
                <a:sym typeface="Montserrat Bold"/>
              </a:rPr>
              <a:t>Event methods </a:t>
            </a:r>
            <a:r>
              <a:rPr lang="en-US" sz="2999">
                <a:solidFill>
                  <a:srgbClr val="000000"/>
                </a:solidFill>
                <a:latin typeface="Montserrat"/>
                <a:ea typeface="Montserrat"/>
                <a:cs typeface="Montserrat"/>
                <a:sym typeface="Montserrat"/>
              </a:rPr>
              <a:t>:</a:t>
            </a:r>
          </a:p>
        </p:txBody>
      </p:sp>
      <p:sp>
        <p:nvSpPr>
          <p:cNvPr name="TextBox 19" id="19"/>
          <p:cNvSpPr txBox="true"/>
          <p:nvPr/>
        </p:nvSpPr>
        <p:spPr>
          <a:xfrm rot="0">
            <a:off x="2272236" y="4661669"/>
            <a:ext cx="13353104" cy="88582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 </a:t>
            </a:r>
            <a:r>
              <a:rPr lang="en-US" sz="2999">
                <a:solidFill>
                  <a:srgbClr val="000000"/>
                </a:solidFill>
                <a:latin typeface="Montserrat"/>
                <a:ea typeface="Montserrat"/>
                <a:cs typeface="Montserrat"/>
                <a:sym typeface="Montserrat"/>
              </a:rPr>
              <a:t>An event method refers to functions on an event object that control or modify the event's behavior. </a:t>
            </a:r>
          </a:p>
        </p:txBody>
      </p:sp>
      <p:sp>
        <p:nvSpPr>
          <p:cNvPr name="TextBox 20" id="20"/>
          <p:cNvSpPr txBox="true"/>
          <p:nvPr/>
        </p:nvSpPr>
        <p:spPr>
          <a:xfrm rot="0">
            <a:off x="2272236" y="6157094"/>
            <a:ext cx="13439680" cy="133350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 </a:t>
            </a:r>
            <a:r>
              <a:rPr lang="en-US" sz="2999">
                <a:solidFill>
                  <a:srgbClr val="000000"/>
                </a:solidFill>
                <a:latin typeface="Montserrat"/>
                <a:ea typeface="Montserrat"/>
                <a:cs typeface="Montserrat"/>
                <a:sym typeface="Montserrat"/>
              </a:rPr>
              <a:t>In JavaScript (and React's Synthetic Events), these methods include stopping event propagation, preventing the default action, and accessing event properties like the target element.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901359" y="6191062"/>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0294414" y="7885617"/>
            <a:ext cx="3875650" cy="1545120"/>
          </a:xfrm>
          <a:custGeom>
            <a:avLst/>
            <a:gdLst/>
            <a:ahLst/>
            <a:cxnLst/>
            <a:rect r="r" b="b" t="t" l="l"/>
            <a:pathLst>
              <a:path h="1545120" w="3875650">
                <a:moveTo>
                  <a:pt x="0" y="0"/>
                </a:moveTo>
                <a:lnTo>
                  <a:pt x="3875650" y="0"/>
                </a:lnTo>
                <a:lnTo>
                  <a:pt x="3875650" y="1545119"/>
                </a:lnTo>
                <a:lnTo>
                  <a:pt x="0" y="1545119"/>
                </a:lnTo>
                <a:lnTo>
                  <a:pt x="0" y="0"/>
                </a:lnTo>
                <a:close/>
              </a:path>
            </a:pathLst>
          </a:custGeom>
          <a:blipFill>
            <a:blip r:embed="rId14"/>
            <a:stretch>
              <a:fillRect l="0" t="0" r="0" b="-68548"/>
            </a:stretch>
          </a:blipFill>
        </p:spPr>
      </p:sp>
      <p:sp>
        <p:nvSpPr>
          <p:cNvPr name="Freeform 11" id="11"/>
          <p:cNvSpPr/>
          <p:nvPr/>
        </p:nvSpPr>
        <p:spPr>
          <a:xfrm flipH="false" flipV="false" rot="0">
            <a:off x="2730520" y="7866813"/>
            <a:ext cx="3863789" cy="1563924"/>
          </a:xfrm>
          <a:custGeom>
            <a:avLst/>
            <a:gdLst/>
            <a:ahLst/>
            <a:cxnLst/>
            <a:rect r="r" b="b" t="t" l="l"/>
            <a:pathLst>
              <a:path h="1563924" w="3863789">
                <a:moveTo>
                  <a:pt x="0" y="0"/>
                </a:moveTo>
                <a:lnTo>
                  <a:pt x="3863788" y="0"/>
                </a:lnTo>
                <a:lnTo>
                  <a:pt x="3863788" y="1563923"/>
                </a:lnTo>
                <a:lnTo>
                  <a:pt x="0" y="1563923"/>
                </a:lnTo>
                <a:lnTo>
                  <a:pt x="0" y="0"/>
                </a:lnTo>
                <a:close/>
              </a:path>
            </a:pathLst>
          </a:custGeom>
          <a:blipFill>
            <a:blip r:embed="rId15"/>
            <a:stretch>
              <a:fillRect l="-5356" t="0" r="-39246" b="0"/>
            </a:stretch>
          </a:blipFill>
        </p:spPr>
      </p:sp>
      <p:sp>
        <p:nvSpPr>
          <p:cNvPr name="TextBox 12" id="12"/>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3" id="13"/>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4" id="14"/>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5" id="15"/>
          <p:cNvSpPr txBox="true"/>
          <p:nvPr/>
        </p:nvSpPr>
        <p:spPr>
          <a:xfrm rot="0">
            <a:off x="3055251" y="2267250"/>
            <a:ext cx="12218304" cy="25336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HOW SYNTHETIC EVENTS WORK?</a:t>
            </a:r>
          </a:p>
          <a:p>
            <a:pPr algn="l">
              <a:lnSpc>
                <a:spcPts val="6600"/>
              </a:lnSpc>
            </a:pPr>
          </a:p>
          <a:p>
            <a:pPr algn="l">
              <a:lnSpc>
                <a:spcPts val="6600"/>
              </a:lnSpc>
            </a:pPr>
          </a:p>
        </p:txBody>
      </p:sp>
      <p:sp>
        <p:nvSpPr>
          <p:cNvPr name="TextBox 16" id="16"/>
          <p:cNvSpPr txBox="true"/>
          <p:nvPr/>
        </p:nvSpPr>
        <p:spPr>
          <a:xfrm rot="0">
            <a:off x="1655771" y="3715056"/>
            <a:ext cx="4156137" cy="495300"/>
          </a:xfrm>
          <a:prstGeom prst="rect">
            <a:avLst/>
          </a:prstGeom>
        </p:spPr>
        <p:txBody>
          <a:bodyPr anchor="t" rtlCol="false" tIns="0" lIns="0" bIns="0" rIns="0">
            <a:spAutoFit/>
          </a:bodyPr>
          <a:lstStyle/>
          <a:p>
            <a:pPr algn="l" marL="647697" indent="-323848" lvl="1">
              <a:lnSpc>
                <a:spcPts val="4199"/>
              </a:lnSpc>
              <a:spcBef>
                <a:spcPct val="0"/>
              </a:spcBef>
              <a:buFont typeface="Arial"/>
              <a:buChar char="•"/>
            </a:pPr>
            <a:r>
              <a:rPr lang="en-US" b="true" sz="2999">
                <a:solidFill>
                  <a:srgbClr val="000000"/>
                </a:solidFill>
                <a:latin typeface="Montserrat Bold"/>
                <a:ea typeface="Montserrat Bold"/>
                <a:cs typeface="Montserrat Bold"/>
                <a:sym typeface="Montserrat Bold"/>
              </a:rPr>
              <a:t>Event methods </a:t>
            </a:r>
            <a:r>
              <a:rPr lang="en-US" sz="2999">
                <a:solidFill>
                  <a:srgbClr val="000000"/>
                </a:solidFill>
                <a:latin typeface="Montserrat"/>
                <a:ea typeface="Montserrat"/>
                <a:cs typeface="Montserrat"/>
                <a:sym typeface="Montserrat"/>
              </a:rPr>
              <a:t>:</a:t>
            </a:r>
          </a:p>
        </p:txBody>
      </p:sp>
      <p:sp>
        <p:nvSpPr>
          <p:cNvPr name="TextBox 17" id="17"/>
          <p:cNvSpPr txBox="true"/>
          <p:nvPr/>
        </p:nvSpPr>
        <p:spPr>
          <a:xfrm rot="0">
            <a:off x="2272236" y="4509493"/>
            <a:ext cx="13353104" cy="88582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 React’s Synthetic Event has methods like preventDefault() and stopPropagation(), just like native events.</a:t>
            </a:r>
          </a:p>
        </p:txBody>
      </p:sp>
      <p:sp>
        <p:nvSpPr>
          <p:cNvPr name="TextBox 18" id="18"/>
          <p:cNvSpPr txBox="true"/>
          <p:nvPr/>
        </p:nvSpPr>
        <p:spPr>
          <a:xfrm rot="0">
            <a:off x="2508878" y="6004918"/>
            <a:ext cx="4587761" cy="438150"/>
          </a:xfrm>
          <a:prstGeom prst="rect">
            <a:avLst/>
          </a:prstGeom>
        </p:spPr>
        <p:txBody>
          <a:bodyPr anchor="t" rtlCol="false" tIns="0" lIns="0" bIns="0" rIns="0">
            <a:spAutoFit/>
          </a:bodyPr>
          <a:lstStyle/>
          <a:p>
            <a:pPr algn="l">
              <a:lnSpc>
                <a:spcPts val="3599"/>
              </a:lnSpc>
              <a:spcBef>
                <a:spcPct val="0"/>
              </a:spcBef>
            </a:pPr>
            <a:r>
              <a:rPr lang="en-US" b="true" sz="2999">
                <a:solidFill>
                  <a:srgbClr val="000000"/>
                </a:solidFill>
                <a:latin typeface="Montserrat Bold"/>
                <a:ea typeface="Montserrat Bold"/>
                <a:cs typeface="Montserrat Bold"/>
                <a:sym typeface="Montserrat Bold"/>
              </a:rPr>
              <a:t>event.preventDefault()</a:t>
            </a:r>
          </a:p>
        </p:txBody>
      </p:sp>
      <p:sp>
        <p:nvSpPr>
          <p:cNvPr name="TextBox 19" id="19"/>
          <p:cNvSpPr txBox="true"/>
          <p:nvPr/>
        </p:nvSpPr>
        <p:spPr>
          <a:xfrm rot="0">
            <a:off x="9969730" y="6004918"/>
            <a:ext cx="5017693" cy="438150"/>
          </a:xfrm>
          <a:prstGeom prst="rect">
            <a:avLst/>
          </a:prstGeom>
        </p:spPr>
        <p:txBody>
          <a:bodyPr anchor="t" rtlCol="false" tIns="0" lIns="0" bIns="0" rIns="0">
            <a:spAutoFit/>
          </a:bodyPr>
          <a:lstStyle/>
          <a:p>
            <a:pPr algn="l">
              <a:lnSpc>
                <a:spcPts val="3599"/>
              </a:lnSpc>
              <a:spcBef>
                <a:spcPct val="0"/>
              </a:spcBef>
            </a:pPr>
            <a:r>
              <a:rPr lang="en-US" b="true" sz="2999">
                <a:solidFill>
                  <a:srgbClr val="000000"/>
                </a:solidFill>
                <a:latin typeface="Montserrat Bold"/>
                <a:ea typeface="Montserrat Bold"/>
                <a:cs typeface="Montserrat Bold"/>
                <a:sym typeface="Montserrat Bold"/>
              </a:rPr>
              <a:t>event.stopPropagation()</a:t>
            </a:r>
          </a:p>
        </p:txBody>
      </p:sp>
      <p:sp>
        <p:nvSpPr>
          <p:cNvPr name="TextBox 20" id="20"/>
          <p:cNvSpPr txBox="true"/>
          <p:nvPr/>
        </p:nvSpPr>
        <p:spPr>
          <a:xfrm rot="0">
            <a:off x="1474996" y="6622452"/>
            <a:ext cx="6655525" cy="1781175"/>
          </a:xfrm>
          <a:prstGeom prst="rect">
            <a:avLst/>
          </a:prstGeom>
        </p:spPr>
        <p:txBody>
          <a:bodyPr anchor="t" rtlCol="false" tIns="0" lIns="0" bIns="0" rIns="0">
            <a:spAutoFit/>
          </a:bodyPr>
          <a:lstStyle/>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Purpose: Prevents the default behavior of the event.</a:t>
            </a:r>
          </a:p>
          <a:p>
            <a:pPr algn="l">
              <a:lnSpc>
                <a:spcPts val="3599"/>
              </a:lnSpc>
            </a:pPr>
          </a:p>
          <a:p>
            <a:pPr algn="l">
              <a:lnSpc>
                <a:spcPts val="3599"/>
              </a:lnSpc>
              <a:spcBef>
                <a:spcPct val="0"/>
              </a:spcBef>
            </a:pPr>
          </a:p>
        </p:txBody>
      </p:sp>
      <p:sp>
        <p:nvSpPr>
          <p:cNvPr name="TextBox 21" id="21"/>
          <p:cNvSpPr txBox="true"/>
          <p:nvPr/>
        </p:nvSpPr>
        <p:spPr>
          <a:xfrm rot="0">
            <a:off x="8874010" y="6622452"/>
            <a:ext cx="8557726" cy="885825"/>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Purpose: Stops the event from propagating (bubbling) up the DOM tree.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4001884" y="4400306"/>
            <a:ext cx="10284231" cy="3614458"/>
          </a:xfrm>
          <a:custGeom>
            <a:avLst/>
            <a:gdLst/>
            <a:ahLst/>
            <a:cxnLst/>
            <a:rect r="r" b="b" t="t" l="l"/>
            <a:pathLst>
              <a:path h="3614458" w="10284231">
                <a:moveTo>
                  <a:pt x="0" y="0"/>
                </a:moveTo>
                <a:lnTo>
                  <a:pt x="10284232" y="0"/>
                </a:lnTo>
                <a:lnTo>
                  <a:pt x="10284232" y="3614458"/>
                </a:lnTo>
                <a:lnTo>
                  <a:pt x="0" y="3614458"/>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2122773" y="2226385"/>
            <a:ext cx="14190812"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HANDLING DIFFERENT EVENT TYPES</a:t>
            </a:r>
          </a:p>
        </p:txBody>
      </p:sp>
      <p:sp>
        <p:nvSpPr>
          <p:cNvPr name="TextBox 19" id="19"/>
          <p:cNvSpPr txBox="true"/>
          <p:nvPr/>
        </p:nvSpPr>
        <p:spPr>
          <a:xfrm rot="0">
            <a:off x="4001884" y="8432878"/>
            <a:ext cx="10284231"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Handling Keyboard Events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3944860" y="4284470"/>
            <a:ext cx="10546640" cy="2990027"/>
          </a:xfrm>
          <a:custGeom>
            <a:avLst/>
            <a:gdLst/>
            <a:ahLst/>
            <a:cxnLst/>
            <a:rect r="r" b="b" t="t" l="l"/>
            <a:pathLst>
              <a:path h="2990027" w="10546640">
                <a:moveTo>
                  <a:pt x="0" y="0"/>
                </a:moveTo>
                <a:lnTo>
                  <a:pt x="10546639" y="0"/>
                </a:lnTo>
                <a:lnTo>
                  <a:pt x="10546639" y="2990027"/>
                </a:lnTo>
                <a:lnTo>
                  <a:pt x="0" y="2990027"/>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2122773" y="2226385"/>
            <a:ext cx="14190812"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HANDLING DIFFERENT EVENT TYPES</a:t>
            </a:r>
          </a:p>
        </p:txBody>
      </p:sp>
      <p:sp>
        <p:nvSpPr>
          <p:cNvPr name="TextBox 19" id="19"/>
          <p:cNvSpPr txBox="true"/>
          <p:nvPr/>
        </p:nvSpPr>
        <p:spPr>
          <a:xfrm rot="0">
            <a:off x="3944860" y="8024289"/>
            <a:ext cx="10284231"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 Handling Mouse Events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3792307" y="3804594"/>
            <a:ext cx="10703387" cy="3790783"/>
          </a:xfrm>
          <a:custGeom>
            <a:avLst/>
            <a:gdLst/>
            <a:ahLst/>
            <a:cxnLst/>
            <a:rect r="r" b="b" t="t" l="l"/>
            <a:pathLst>
              <a:path h="3790783" w="10703387">
                <a:moveTo>
                  <a:pt x="0" y="0"/>
                </a:moveTo>
                <a:lnTo>
                  <a:pt x="10703386" y="0"/>
                </a:lnTo>
                <a:lnTo>
                  <a:pt x="10703386" y="3790783"/>
                </a:lnTo>
                <a:lnTo>
                  <a:pt x="0" y="3790783"/>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2122773" y="2226385"/>
            <a:ext cx="14190812"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HANDLING DIFFERENT EVENT TYPES</a:t>
            </a:r>
          </a:p>
        </p:txBody>
      </p:sp>
      <p:sp>
        <p:nvSpPr>
          <p:cNvPr name="TextBox 19" id="19"/>
          <p:cNvSpPr txBox="true"/>
          <p:nvPr/>
        </p:nvSpPr>
        <p:spPr>
          <a:xfrm rot="0">
            <a:off x="4001884" y="8328802"/>
            <a:ext cx="10284231"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Handling Form Events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4" id="14"/>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5" id="15"/>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6" id="16"/>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7" id="17"/>
          <p:cNvSpPr txBox="true"/>
          <p:nvPr/>
        </p:nvSpPr>
        <p:spPr>
          <a:xfrm rot="0">
            <a:off x="1334820" y="2226385"/>
            <a:ext cx="16479235"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WHY SYNTHETIC EVENTS ARE IMPORTANT?</a:t>
            </a:r>
          </a:p>
        </p:txBody>
      </p:sp>
      <p:sp>
        <p:nvSpPr>
          <p:cNvPr name="TextBox 18" id="18"/>
          <p:cNvSpPr txBox="true"/>
          <p:nvPr/>
        </p:nvSpPr>
        <p:spPr>
          <a:xfrm rot="0">
            <a:off x="1538046" y="3652669"/>
            <a:ext cx="13987586" cy="885825"/>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Consistency: Different browsers handle events inconsistently, Synthetic Events standardize them for uniform behavior.</a:t>
            </a:r>
          </a:p>
        </p:txBody>
      </p:sp>
      <p:sp>
        <p:nvSpPr>
          <p:cNvPr name="TextBox 19" id="19"/>
          <p:cNvSpPr txBox="true"/>
          <p:nvPr/>
        </p:nvSpPr>
        <p:spPr>
          <a:xfrm rot="0">
            <a:off x="1538046" y="5153025"/>
            <a:ext cx="12328867" cy="1333500"/>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Performance: React reuses event objects, which reduces memory usage and improves performance, especially when many events are fired.</a:t>
            </a:r>
          </a:p>
        </p:txBody>
      </p:sp>
      <p:sp>
        <p:nvSpPr>
          <p:cNvPr name="TextBox 20" id="20"/>
          <p:cNvSpPr txBox="true"/>
          <p:nvPr/>
        </p:nvSpPr>
        <p:spPr>
          <a:xfrm rot="0">
            <a:off x="1655771" y="7105650"/>
            <a:ext cx="12328867" cy="1543050"/>
          </a:xfrm>
          <a:prstGeom prst="rect">
            <a:avLst/>
          </a:prstGeom>
        </p:spPr>
        <p:txBody>
          <a:bodyPr anchor="t" rtlCol="false" tIns="0" lIns="0" bIns="0" rIns="0">
            <a:spAutoFit/>
          </a:bodyPr>
          <a:lstStyle/>
          <a:p>
            <a:pPr algn="l" marL="647697" indent="-323848" lvl="1">
              <a:lnSpc>
                <a:spcPts val="4199"/>
              </a:lnSpc>
              <a:spcBef>
                <a:spcPct val="0"/>
              </a:spcBef>
              <a:buFont typeface="Arial"/>
              <a:buChar char="•"/>
            </a:pPr>
            <a:r>
              <a:rPr lang="en-US" sz="2999">
                <a:solidFill>
                  <a:srgbClr val="000000"/>
                </a:solidFill>
                <a:latin typeface="Montserrat"/>
                <a:ea typeface="Montserrat"/>
                <a:cs typeface="Montserrat"/>
                <a:sym typeface="Montserrat"/>
              </a:rPr>
              <a:t>Simplicity: React handles a lot of the complexity for you by automatically binding events to the correct elements and managing the event listeners.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422662" y="-271867"/>
            <a:ext cx="5153784" cy="2576892"/>
          </a:xfrm>
          <a:custGeom>
            <a:avLst/>
            <a:gdLst/>
            <a:ahLst/>
            <a:cxnLst/>
            <a:rect r="r" b="b" t="t" l="l"/>
            <a:pathLst>
              <a:path h="2576892" w="5153784">
                <a:moveTo>
                  <a:pt x="0" y="0"/>
                </a:moveTo>
                <a:lnTo>
                  <a:pt x="5153784" y="0"/>
                </a:lnTo>
                <a:lnTo>
                  <a:pt x="5153784" y="2576892"/>
                </a:lnTo>
                <a:lnTo>
                  <a:pt x="0" y="25768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2505782" y="3593471"/>
            <a:ext cx="3267379" cy="3267379"/>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6350000"/>
                  </a:moveTo>
                  <a:cubicBezTo>
                    <a:pt x="4928870" y="6350000"/>
                    <a:pt x="6350000" y="4928870"/>
                    <a:pt x="6350000" y="3175000"/>
                  </a:cubicBezTo>
                  <a:lnTo>
                    <a:pt x="6350000" y="0"/>
                  </a:lnTo>
                  <a:lnTo>
                    <a:pt x="3175000" y="0"/>
                  </a:lnTo>
                  <a:cubicBezTo>
                    <a:pt x="1421130" y="0"/>
                    <a:pt x="0" y="1421130"/>
                    <a:pt x="0" y="3175000"/>
                  </a:cubicBezTo>
                  <a:cubicBezTo>
                    <a:pt x="0" y="4928870"/>
                    <a:pt x="1421130" y="6350000"/>
                    <a:pt x="3175000" y="6350000"/>
                  </a:cubicBezTo>
                  <a:close/>
                </a:path>
              </a:pathLst>
            </a:custGeom>
            <a:solidFill>
              <a:srgbClr val="3B41C9"/>
            </a:solidFill>
          </p:spPr>
        </p:sp>
        <p:sp>
          <p:nvSpPr>
            <p:cNvPr name="Freeform 5" id="5"/>
            <p:cNvSpPr/>
            <p:nvPr/>
          </p:nvSpPr>
          <p:spPr>
            <a:xfrm flipH="false" flipV="false" rot="0">
              <a:off x="227013" y="334588"/>
              <a:ext cx="5895974" cy="5627484"/>
            </a:xfrm>
            <a:custGeom>
              <a:avLst/>
              <a:gdLst/>
              <a:ahLst/>
              <a:cxnLst/>
              <a:rect r="r" b="b" t="t" l="l"/>
              <a:pathLst>
                <a:path h="5627484" w="5895974">
                  <a:moveTo>
                    <a:pt x="2947987" y="4502"/>
                  </a:moveTo>
                  <a:cubicBezTo>
                    <a:pt x="1941349" y="0"/>
                    <a:pt x="1009246" y="534452"/>
                    <a:pt x="504623" y="1405483"/>
                  </a:cubicBezTo>
                  <a:cubicBezTo>
                    <a:pt x="0" y="2276514"/>
                    <a:pt x="0" y="3350970"/>
                    <a:pt x="504623" y="4222001"/>
                  </a:cubicBezTo>
                  <a:cubicBezTo>
                    <a:pt x="1009246" y="5093033"/>
                    <a:pt x="1941349" y="5627484"/>
                    <a:pt x="2947987" y="5622982"/>
                  </a:cubicBezTo>
                  <a:cubicBezTo>
                    <a:pt x="3954625" y="5627484"/>
                    <a:pt x="4886728" y="5093033"/>
                    <a:pt x="5391351" y="4222001"/>
                  </a:cubicBezTo>
                  <a:cubicBezTo>
                    <a:pt x="5895974" y="3350970"/>
                    <a:pt x="5895974" y="2276514"/>
                    <a:pt x="5391351" y="1405483"/>
                  </a:cubicBezTo>
                  <a:cubicBezTo>
                    <a:pt x="4886728" y="534452"/>
                    <a:pt x="3954625" y="0"/>
                    <a:pt x="2947987" y="4502"/>
                  </a:cubicBezTo>
                  <a:close/>
                </a:path>
              </a:pathLst>
            </a:custGeom>
            <a:solidFill>
              <a:srgbClr val="3B41C9"/>
            </a:solidFill>
            <a:ln w="12700">
              <a:solidFill>
                <a:srgbClr val="000000"/>
              </a:solidFill>
            </a:ln>
          </p:spPr>
        </p:sp>
      </p:grpSp>
      <p:grpSp>
        <p:nvGrpSpPr>
          <p:cNvPr name="Group 6" id="6"/>
          <p:cNvGrpSpPr>
            <a:grpSpLocks noChangeAspect="true"/>
          </p:cNvGrpSpPr>
          <p:nvPr/>
        </p:nvGrpSpPr>
        <p:grpSpPr>
          <a:xfrm rot="0">
            <a:off x="12564517" y="3593471"/>
            <a:ext cx="3267379" cy="3267379"/>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6350000"/>
                  </a:moveTo>
                  <a:cubicBezTo>
                    <a:pt x="4928870" y="6350000"/>
                    <a:pt x="6350000" y="4928870"/>
                    <a:pt x="6350000" y="3175000"/>
                  </a:cubicBezTo>
                  <a:lnTo>
                    <a:pt x="6350000" y="0"/>
                  </a:lnTo>
                  <a:lnTo>
                    <a:pt x="3175000" y="0"/>
                  </a:lnTo>
                  <a:cubicBezTo>
                    <a:pt x="1421130" y="0"/>
                    <a:pt x="0" y="1421130"/>
                    <a:pt x="0" y="3175000"/>
                  </a:cubicBezTo>
                  <a:cubicBezTo>
                    <a:pt x="0" y="4928870"/>
                    <a:pt x="1421130" y="6350000"/>
                    <a:pt x="3175000" y="6350000"/>
                  </a:cubicBezTo>
                  <a:close/>
                </a:path>
              </a:pathLst>
            </a:custGeom>
            <a:solidFill>
              <a:srgbClr val="3B41C9"/>
            </a:solidFill>
          </p:spPr>
        </p:sp>
        <p:sp>
          <p:nvSpPr>
            <p:cNvPr name="Freeform 8" id="8"/>
            <p:cNvSpPr/>
            <p:nvPr/>
          </p:nvSpPr>
          <p:spPr>
            <a:xfrm flipH="false" flipV="false" rot="0">
              <a:off x="227013" y="334588"/>
              <a:ext cx="5895974" cy="5627484"/>
            </a:xfrm>
            <a:custGeom>
              <a:avLst/>
              <a:gdLst/>
              <a:ahLst/>
              <a:cxnLst/>
              <a:rect r="r" b="b" t="t" l="l"/>
              <a:pathLst>
                <a:path h="5627484" w="5895974">
                  <a:moveTo>
                    <a:pt x="2947987" y="4502"/>
                  </a:moveTo>
                  <a:cubicBezTo>
                    <a:pt x="1941349" y="0"/>
                    <a:pt x="1009246" y="534452"/>
                    <a:pt x="504623" y="1405483"/>
                  </a:cubicBezTo>
                  <a:cubicBezTo>
                    <a:pt x="0" y="2276514"/>
                    <a:pt x="0" y="3350970"/>
                    <a:pt x="504623" y="4222001"/>
                  </a:cubicBezTo>
                  <a:cubicBezTo>
                    <a:pt x="1009246" y="5093033"/>
                    <a:pt x="1941349" y="5627484"/>
                    <a:pt x="2947987" y="5622982"/>
                  </a:cubicBezTo>
                  <a:cubicBezTo>
                    <a:pt x="3954625" y="5627484"/>
                    <a:pt x="4886728" y="5093033"/>
                    <a:pt x="5391351" y="4222001"/>
                  </a:cubicBezTo>
                  <a:cubicBezTo>
                    <a:pt x="5895974" y="3350970"/>
                    <a:pt x="5895974" y="2276514"/>
                    <a:pt x="5391351" y="1405483"/>
                  </a:cubicBezTo>
                  <a:cubicBezTo>
                    <a:pt x="4886728" y="534452"/>
                    <a:pt x="3954625" y="0"/>
                    <a:pt x="2947987" y="4502"/>
                  </a:cubicBezTo>
                  <a:close/>
                </a:path>
              </a:pathLst>
            </a:custGeom>
            <a:solidFill>
              <a:srgbClr val="3B41C9"/>
            </a:solidFill>
            <a:ln w="12700">
              <a:solidFill>
                <a:srgbClr val="000000"/>
              </a:solidFill>
            </a:ln>
          </p:spPr>
        </p:sp>
      </p:grpSp>
      <p:grpSp>
        <p:nvGrpSpPr>
          <p:cNvPr name="Group 9" id="9"/>
          <p:cNvGrpSpPr>
            <a:grpSpLocks noChangeAspect="true"/>
          </p:cNvGrpSpPr>
          <p:nvPr/>
        </p:nvGrpSpPr>
        <p:grpSpPr>
          <a:xfrm rot="0">
            <a:off x="7511198" y="3593471"/>
            <a:ext cx="3267379" cy="3267379"/>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6350000"/>
                  </a:moveTo>
                  <a:cubicBezTo>
                    <a:pt x="4928870" y="6350000"/>
                    <a:pt x="6350000" y="4928870"/>
                    <a:pt x="6350000" y="3175000"/>
                  </a:cubicBezTo>
                  <a:lnTo>
                    <a:pt x="6350000" y="0"/>
                  </a:lnTo>
                  <a:lnTo>
                    <a:pt x="3175000" y="0"/>
                  </a:lnTo>
                  <a:cubicBezTo>
                    <a:pt x="1421130" y="0"/>
                    <a:pt x="0" y="1421130"/>
                    <a:pt x="0" y="3175000"/>
                  </a:cubicBezTo>
                  <a:cubicBezTo>
                    <a:pt x="0" y="4928870"/>
                    <a:pt x="1421130" y="6350000"/>
                    <a:pt x="3175000" y="6350000"/>
                  </a:cubicBezTo>
                  <a:close/>
                </a:path>
              </a:pathLst>
            </a:custGeom>
            <a:solidFill>
              <a:srgbClr val="F2BE40"/>
            </a:solidFill>
          </p:spPr>
        </p:sp>
        <p:sp>
          <p:nvSpPr>
            <p:cNvPr name="Freeform 11" id="11"/>
            <p:cNvSpPr/>
            <p:nvPr/>
          </p:nvSpPr>
          <p:spPr>
            <a:xfrm flipH="false" flipV="false" rot="0">
              <a:off x="227013" y="334588"/>
              <a:ext cx="5895974" cy="5627484"/>
            </a:xfrm>
            <a:custGeom>
              <a:avLst/>
              <a:gdLst/>
              <a:ahLst/>
              <a:cxnLst/>
              <a:rect r="r" b="b" t="t" l="l"/>
              <a:pathLst>
                <a:path h="5627484" w="5895974">
                  <a:moveTo>
                    <a:pt x="2947987" y="4502"/>
                  </a:moveTo>
                  <a:cubicBezTo>
                    <a:pt x="1941349" y="0"/>
                    <a:pt x="1009246" y="534452"/>
                    <a:pt x="504623" y="1405483"/>
                  </a:cubicBezTo>
                  <a:cubicBezTo>
                    <a:pt x="0" y="2276514"/>
                    <a:pt x="0" y="3350970"/>
                    <a:pt x="504623" y="4222001"/>
                  </a:cubicBezTo>
                  <a:cubicBezTo>
                    <a:pt x="1009246" y="5093033"/>
                    <a:pt x="1941349" y="5627484"/>
                    <a:pt x="2947987" y="5622982"/>
                  </a:cubicBezTo>
                  <a:cubicBezTo>
                    <a:pt x="3954625" y="5627484"/>
                    <a:pt x="4886728" y="5093033"/>
                    <a:pt x="5391351" y="4222001"/>
                  </a:cubicBezTo>
                  <a:cubicBezTo>
                    <a:pt x="5895974" y="3350970"/>
                    <a:pt x="5895974" y="2276514"/>
                    <a:pt x="5391351" y="1405483"/>
                  </a:cubicBezTo>
                  <a:cubicBezTo>
                    <a:pt x="4886728" y="534452"/>
                    <a:pt x="3954625" y="0"/>
                    <a:pt x="2947987" y="4502"/>
                  </a:cubicBezTo>
                  <a:close/>
                </a:path>
              </a:pathLst>
            </a:custGeom>
            <a:solidFill>
              <a:srgbClr val="F2BE40"/>
            </a:solidFill>
            <a:ln w="12700">
              <a:solidFill>
                <a:srgbClr val="000000"/>
              </a:solidFill>
            </a:ln>
          </p:spPr>
        </p:sp>
      </p:grpSp>
      <p:sp>
        <p:nvSpPr>
          <p:cNvPr name="TextBox 12" id="12"/>
          <p:cNvSpPr txBox="true"/>
          <p:nvPr/>
        </p:nvSpPr>
        <p:spPr>
          <a:xfrm rot="0">
            <a:off x="3852551" y="1593228"/>
            <a:ext cx="10584673" cy="8572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TABLE OF CONTENTS</a:t>
            </a:r>
          </a:p>
        </p:txBody>
      </p:sp>
      <p:sp>
        <p:nvSpPr>
          <p:cNvPr name="TextBox 13" id="13"/>
          <p:cNvSpPr txBox="true"/>
          <p:nvPr/>
        </p:nvSpPr>
        <p:spPr>
          <a:xfrm rot="0">
            <a:off x="7511198" y="7183579"/>
            <a:ext cx="3396144" cy="1499616"/>
          </a:xfrm>
          <a:prstGeom prst="rect">
            <a:avLst/>
          </a:prstGeom>
        </p:spPr>
        <p:txBody>
          <a:bodyPr anchor="t" rtlCol="false" tIns="0" lIns="0" bIns="0" rIns="0">
            <a:spAutoFit/>
          </a:bodyPr>
          <a:lstStyle/>
          <a:p>
            <a:pPr algn="ctr">
              <a:lnSpc>
                <a:spcPts val="5951"/>
              </a:lnSpc>
            </a:pPr>
            <a:r>
              <a:rPr lang="en-US" sz="4799">
                <a:solidFill>
                  <a:srgbClr val="3B41C9"/>
                </a:solidFill>
                <a:latin typeface="Archive"/>
                <a:ea typeface="Archive"/>
                <a:cs typeface="Archive"/>
                <a:sym typeface="Archive"/>
              </a:rPr>
              <a:t>BASIC HOOKS</a:t>
            </a:r>
          </a:p>
        </p:txBody>
      </p:sp>
      <p:sp>
        <p:nvSpPr>
          <p:cNvPr name="TextBox 14" id="14"/>
          <p:cNvSpPr txBox="true"/>
          <p:nvPr/>
        </p:nvSpPr>
        <p:spPr>
          <a:xfrm rot="0">
            <a:off x="2387138" y="7183579"/>
            <a:ext cx="3396144" cy="1499616"/>
          </a:xfrm>
          <a:prstGeom prst="rect">
            <a:avLst/>
          </a:prstGeom>
        </p:spPr>
        <p:txBody>
          <a:bodyPr anchor="t" rtlCol="false" tIns="0" lIns="0" bIns="0" rIns="0">
            <a:spAutoFit/>
          </a:bodyPr>
          <a:lstStyle/>
          <a:p>
            <a:pPr algn="ctr">
              <a:lnSpc>
                <a:spcPts val="5951"/>
              </a:lnSpc>
            </a:pPr>
            <a:r>
              <a:rPr lang="en-US" sz="4799">
                <a:solidFill>
                  <a:srgbClr val="3B41C9"/>
                </a:solidFill>
                <a:latin typeface="Archive"/>
                <a:ea typeface="Archive"/>
                <a:cs typeface="Archive"/>
                <a:sym typeface="Archive"/>
              </a:rPr>
              <a:t>EVENT HANDLING </a:t>
            </a:r>
          </a:p>
        </p:txBody>
      </p:sp>
      <p:sp>
        <p:nvSpPr>
          <p:cNvPr name="TextBox 15" id="15"/>
          <p:cNvSpPr txBox="true"/>
          <p:nvPr/>
        </p:nvSpPr>
        <p:spPr>
          <a:xfrm rot="0">
            <a:off x="12158876" y="7183579"/>
            <a:ext cx="4556696" cy="1499616"/>
          </a:xfrm>
          <a:prstGeom prst="rect">
            <a:avLst/>
          </a:prstGeom>
        </p:spPr>
        <p:txBody>
          <a:bodyPr anchor="t" rtlCol="false" tIns="0" lIns="0" bIns="0" rIns="0">
            <a:spAutoFit/>
          </a:bodyPr>
          <a:lstStyle/>
          <a:p>
            <a:pPr algn="ctr">
              <a:lnSpc>
                <a:spcPts val="5951"/>
              </a:lnSpc>
            </a:pPr>
            <a:r>
              <a:rPr lang="en-US" sz="4799">
                <a:solidFill>
                  <a:srgbClr val="3B41C9"/>
                </a:solidFill>
                <a:latin typeface="Archive"/>
                <a:ea typeface="Archive"/>
                <a:cs typeface="Archive"/>
                <a:sym typeface="Archive"/>
              </a:rPr>
              <a:t>CODE EXPLANATION</a:t>
            </a:r>
          </a:p>
        </p:txBody>
      </p:sp>
      <p:sp>
        <p:nvSpPr>
          <p:cNvPr name="Freeform 16" id="16"/>
          <p:cNvSpPr/>
          <p:nvPr/>
        </p:nvSpPr>
        <p:spPr>
          <a:xfrm flipH="false" flipV="false" rot="0">
            <a:off x="-2057400" y="82296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7" id="17"/>
          <p:cNvSpPr/>
          <p:nvPr/>
        </p:nvSpPr>
        <p:spPr>
          <a:xfrm flipH="false" flipV="false" rot="0">
            <a:off x="12621968" y="8177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8" id="18"/>
          <p:cNvSpPr/>
          <p:nvPr/>
        </p:nvSpPr>
        <p:spPr>
          <a:xfrm flipH="false" flipV="false" rot="0">
            <a:off x="1028700" y="643898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9" id="19"/>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0" id="20"/>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1" id="21"/>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22" id="22"/>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23" id="23"/>
          <p:cNvSpPr txBox="true"/>
          <p:nvPr/>
        </p:nvSpPr>
        <p:spPr>
          <a:xfrm rot="0">
            <a:off x="8603508" y="4562475"/>
            <a:ext cx="1080984" cy="1038225"/>
          </a:xfrm>
          <a:prstGeom prst="rect">
            <a:avLst/>
          </a:prstGeom>
        </p:spPr>
        <p:txBody>
          <a:bodyPr anchor="t" rtlCol="false" tIns="0" lIns="0" bIns="0" rIns="0">
            <a:spAutoFit/>
          </a:bodyPr>
          <a:lstStyle/>
          <a:p>
            <a:pPr algn="ctr">
              <a:lnSpc>
                <a:spcPts val="8400"/>
              </a:lnSpc>
            </a:pPr>
            <a:r>
              <a:rPr lang="en-US" sz="6000">
                <a:solidFill>
                  <a:srgbClr val="FFFFFF"/>
                </a:solidFill>
                <a:latin typeface="Montserrat Classic"/>
                <a:ea typeface="Montserrat Classic"/>
                <a:cs typeface="Montserrat Classic"/>
                <a:sym typeface="Montserrat Classic"/>
              </a:rPr>
              <a:t>02</a:t>
            </a:r>
          </a:p>
        </p:txBody>
      </p:sp>
      <p:sp>
        <p:nvSpPr>
          <p:cNvPr name="TextBox 24" id="24"/>
          <p:cNvSpPr txBox="true"/>
          <p:nvPr/>
        </p:nvSpPr>
        <p:spPr>
          <a:xfrm rot="0">
            <a:off x="3598979" y="4562475"/>
            <a:ext cx="1080984" cy="1038225"/>
          </a:xfrm>
          <a:prstGeom prst="rect">
            <a:avLst/>
          </a:prstGeom>
        </p:spPr>
        <p:txBody>
          <a:bodyPr anchor="t" rtlCol="false" tIns="0" lIns="0" bIns="0" rIns="0">
            <a:spAutoFit/>
          </a:bodyPr>
          <a:lstStyle/>
          <a:p>
            <a:pPr algn="ctr">
              <a:lnSpc>
                <a:spcPts val="8400"/>
              </a:lnSpc>
            </a:pPr>
            <a:r>
              <a:rPr lang="en-US" sz="6000">
                <a:solidFill>
                  <a:srgbClr val="FFFFFF"/>
                </a:solidFill>
                <a:latin typeface="Montserrat Classic"/>
                <a:ea typeface="Montserrat Classic"/>
                <a:cs typeface="Montserrat Classic"/>
                <a:sym typeface="Montserrat Classic"/>
              </a:rPr>
              <a:t>01</a:t>
            </a:r>
          </a:p>
        </p:txBody>
      </p:sp>
      <p:sp>
        <p:nvSpPr>
          <p:cNvPr name="TextBox 25" id="25"/>
          <p:cNvSpPr txBox="true"/>
          <p:nvPr/>
        </p:nvSpPr>
        <p:spPr>
          <a:xfrm rot="0">
            <a:off x="13657714" y="4562475"/>
            <a:ext cx="1080984" cy="1038225"/>
          </a:xfrm>
          <a:prstGeom prst="rect">
            <a:avLst/>
          </a:prstGeom>
        </p:spPr>
        <p:txBody>
          <a:bodyPr anchor="t" rtlCol="false" tIns="0" lIns="0" bIns="0" rIns="0">
            <a:spAutoFit/>
          </a:bodyPr>
          <a:lstStyle/>
          <a:p>
            <a:pPr algn="ctr">
              <a:lnSpc>
                <a:spcPts val="8400"/>
              </a:lnSpc>
            </a:pPr>
            <a:r>
              <a:rPr lang="en-US" sz="6000">
                <a:solidFill>
                  <a:srgbClr val="FFFFFF"/>
                </a:solidFill>
                <a:latin typeface="Montserrat Classic"/>
                <a:ea typeface="Montserrat Classic"/>
                <a:cs typeface="Montserrat Classic"/>
                <a:sym typeface="Montserrat Classic"/>
              </a:rPr>
              <a:t>03</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4" id="14"/>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5" id="15"/>
          <p:cNvSpPr txBox="true"/>
          <p:nvPr/>
        </p:nvSpPr>
        <p:spPr>
          <a:xfrm rot="0">
            <a:off x="2784334" y="2114550"/>
            <a:ext cx="13179514"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WHAT ARE JSX EVENT HANDLERS?</a:t>
            </a:r>
          </a:p>
        </p:txBody>
      </p:sp>
      <p:sp>
        <p:nvSpPr>
          <p:cNvPr name="TextBox 16" id="16"/>
          <p:cNvSpPr txBox="true"/>
          <p:nvPr/>
        </p:nvSpPr>
        <p:spPr>
          <a:xfrm rot="0">
            <a:off x="2166021" y="4067390"/>
            <a:ext cx="13987586" cy="2775585"/>
          </a:xfrm>
          <a:prstGeom prst="rect">
            <a:avLst/>
          </a:prstGeom>
        </p:spPr>
        <p:txBody>
          <a:bodyPr anchor="t" rtlCol="false" tIns="0" lIns="0" bIns="0" rIns="0">
            <a:spAutoFit/>
          </a:bodyPr>
          <a:lstStyle/>
          <a:p>
            <a:pPr algn="l">
              <a:lnSpc>
                <a:spcPts val="4470"/>
              </a:lnSpc>
            </a:pPr>
            <a:r>
              <a:rPr lang="en-US" sz="3000" b="true">
                <a:solidFill>
                  <a:srgbClr val="000000"/>
                </a:solidFill>
                <a:latin typeface="Montserrat Bold"/>
                <a:ea typeface="Montserrat Bold"/>
                <a:cs typeface="Montserrat Bold"/>
                <a:sym typeface="Montserrat Bold"/>
              </a:rPr>
              <a:t>JSX event handlers in React</a:t>
            </a:r>
            <a:r>
              <a:rPr lang="en-US" sz="3000">
                <a:solidFill>
                  <a:srgbClr val="000000"/>
                </a:solidFill>
                <a:latin typeface="Montserrat"/>
                <a:ea typeface="Montserrat"/>
                <a:cs typeface="Montserrat"/>
                <a:sym typeface="Montserrat"/>
              </a:rPr>
              <a:t> are functions that handle user interactions (clicks, typing, etc.). Unlike HTML, React uses camelCase versions of event names (e.g., onClick, onChange, onSubmit) to specify how elements should respond to events. These handlers are attached to JSX elements to define the desired behavior.</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7404536" y="3824268"/>
            <a:ext cx="3939111" cy="3377527"/>
          </a:xfrm>
          <a:custGeom>
            <a:avLst/>
            <a:gdLst/>
            <a:ahLst/>
            <a:cxnLst/>
            <a:rect r="r" b="b" t="t" l="l"/>
            <a:pathLst>
              <a:path h="3377527" w="3939111">
                <a:moveTo>
                  <a:pt x="0" y="0"/>
                </a:moveTo>
                <a:lnTo>
                  <a:pt x="3939111" y="0"/>
                </a:lnTo>
                <a:lnTo>
                  <a:pt x="3939111" y="3377526"/>
                </a:lnTo>
                <a:lnTo>
                  <a:pt x="0" y="3377526"/>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2784334" y="2114550"/>
            <a:ext cx="13179514" cy="8572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EXAMPLE</a:t>
            </a:r>
          </a:p>
        </p:txBody>
      </p:sp>
      <p:sp>
        <p:nvSpPr>
          <p:cNvPr name="TextBox 19" id="19"/>
          <p:cNvSpPr txBox="true"/>
          <p:nvPr/>
        </p:nvSpPr>
        <p:spPr>
          <a:xfrm rot="0">
            <a:off x="2506436" y="8136323"/>
            <a:ext cx="14069036" cy="885825"/>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The handleClick function is triggered when the button is clicked, updating the count state.</a:t>
            </a:r>
          </a:p>
        </p:txBody>
      </p:sp>
      <p:sp>
        <p:nvSpPr>
          <p:cNvPr name="TextBox 20" id="20"/>
          <p:cNvSpPr txBox="true"/>
          <p:nvPr/>
        </p:nvSpPr>
        <p:spPr>
          <a:xfrm rot="0">
            <a:off x="2506436" y="7562751"/>
            <a:ext cx="13826579" cy="438150"/>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The onClick is a JSX event handler attached to the &lt;button&gt; element.</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2726969" y="3215659"/>
            <a:ext cx="620445" cy="568553"/>
          </a:xfrm>
          <a:custGeom>
            <a:avLst/>
            <a:gdLst/>
            <a:ahLst/>
            <a:cxnLst/>
            <a:rect r="r" b="b" t="t" l="l"/>
            <a:pathLst>
              <a:path h="568553" w="620445">
                <a:moveTo>
                  <a:pt x="0" y="0"/>
                </a:moveTo>
                <a:lnTo>
                  <a:pt x="620445" y="0"/>
                </a:lnTo>
                <a:lnTo>
                  <a:pt x="620445" y="568553"/>
                </a:lnTo>
                <a:lnTo>
                  <a:pt x="0" y="568553"/>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5" id="15"/>
          <p:cNvSpPr/>
          <p:nvPr/>
        </p:nvSpPr>
        <p:spPr>
          <a:xfrm flipH="false" flipV="false" rot="0">
            <a:off x="4383617" y="6040489"/>
            <a:ext cx="10332387" cy="3117362"/>
          </a:xfrm>
          <a:custGeom>
            <a:avLst/>
            <a:gdLst/>
            <a:ahLst/>
            <a:cxnLst/>
            <a:rect r="r" b="b" t="t" l="l"/>
            <a:pathLst>
              <a:path h="3117362" w="10332387">
                <a:moveTo>
                  <a:pt x="0" y="0"/>
                </a:moveTo>
                <a:lnTo>
                  <a:pt x="10332387" y="0"/>
                </a:lnTo>
                <a:lnTo>
                  <a:pt x="10332387" y="3117361"/>
                </a:lnTo>
                <a:lnTo>
                  <a:pt x="0" y="3117361"/>
                </a:lnTo>
                <a:lnTo>
                  <a:pt x="0" y="0"/>
                </a:lnTo>
                <a:close/>
              </a:path>
            </a:pathLst>
          </a:custGeom>
          <a:blipFill>
            <a:blip r:embed="rId18"/>
            <a:stretch>
              <a:fillRect l="0" t="0" r="0" b="0"/>
            </a:stretch>
          </a:blipFill>
        </p:spPr>
      </p:sp>
      <p:sp>
        <p:nvSpPr>
          <p:cNvPr name="TextBox 16" id="16"/>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7" id="17"/>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8" id="18"/>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9" id="19"/>
          <p:cNvSpPr txBox="true"/>
          <p:nvPr/>
        </p:nvSpPr>
        <p:spPr>
          <a:xfrm rot="0">
            <a:off x="1889272" y="1996983"/>
            <a:ext cx="14647402" cy="8572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 JSX EVENT HANDLER SYNTAX &amp; RULES</a:t>
            </a:r>
          </a:p>
        </p:txBody>
      </p:sp>
      <p:sp>
        <p:nvSpPr>
          <p:cNvPr name="TextBox 20" id="20"/>
          <p:cNvSpPr txBox="true"/>
          <p:nvPr/>
        </p:nvSpPr>
        <p:spPr>
          <a:xfrm rot="0">
            <a:off x="3346819" y="3285623"/>
            <a:ext cx="4916537"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 JSX Event Handler Basics</a:t>
            </a:r>
          </a:p>
        </p:txBody>
      </p:sp>
      <p:sp>
        <p:nvSpPr>
          <p:cNvPr name="TextBox 21" id="21"/>
          <p:cNvSpPr txBox="true"/>
          <p:nvPr/>
        </p:nvSpPr>
        <p:spPr>
          <a:xfrm rot="0">
            <a:off x="2848123" y="4705350"/>
            <a:ext cx="12874972" cy="438150"/>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The event handler is passed as a function reference, not a string.</a:t>
            </a:r>
          </a:p>
        </p:txBody>
      </p:sp>
      <p:sp>
        <p:nvSpPr>
          <p:cNvPr name="TextBox 22" id="22"/>
          <p:cNvSpPr txBox="true"/>
          <p:nvPr/>
        </p:nvSpPr>
        <p:spPr>
          <a:xfrm rot="0">
            <a:off x="2838598" y="3995487"/>
            <a:ext cx="14130189" cy="438150"/>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In JSX, events are written in camelCase (e.g., onClick instead of onclick)</a:t>
            </a:r>
          </a:p>
        </p:txBody>
      </p:sp>
      <p:sp>
        <p:nvSpPr>
          <p:cNvPr name="TextBox 23" id="23"/>
          <p:cNvSpPr txBox="true"/>
          <p:nvPr/>
        </p:nvSpPr>
        <p:spPr>
          <a:xfrm rot="0">
            <a:off x="4182929" y="9440261"/>
            <a:ext cx="10332387"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 Example: Button Click Event</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2771527" y="3231838"/>
            <a:ext cx="575887" cy="508220"/>
          </a:xfrm>
          <a:custGeom>
            <a:avLst/>
            <a:gdLst/>
            <a:ahLst/>
            <a:cxnLst/>
            <a:rect r="r" b="b" t="t" l="l"/>
            <a:pathLst>
              <a:path h="508220" w="575887">
                <a:moveTo>
                  <a:pt x="0" y="0"/>
                </a:moveTo>
                <a:lnTo>
                  <a:pt x="575887" y="0"/>
                </a:lnTo>
                <a:lnTo>
                  <a:pt x="575887" y="508220"/>
                </a:lnTo>
                <a:lnTo>
                  <a:pt x="0" y="508220"/>
                </a:lnTo>
                <a:lnTo>
                  <a:pt x="0" y="0"/>
                </a:lnTo>
                <a:close/>
              </a:path>
            </a:pathLst>
          </a:custGeom>
          <a:blipFill>
            <a:blip r:embed="rId16"/>
            <a:stretch>
              <a:fillRect l="0" t="0" r="0" b="0"/>
            </a:stretch>
          </a:blipFill>
        </p:spPr>
      </p:sp>
      <p:sp>
        <p:nvSpPr>
          <p:cNvPr name="Freeform 15" id="15"/>
          <p:cNvSpPr/>
          <p:nvPr/>
        </p:nvSpPr>
        <p:spPr>
          <a:xfrm flipH="false" flipV="false" rot="0">
            <a:off x="4234476" y="6385494"/>
            <a:ext cx="10481528" cy="1298596"/>
          </a:xfrm>
          <a:custGeom>
            <a:avLst/>
            <a:gdLst/>
            <a:ahLst/>
            <a:cxnLst/>
            <a:rect r="r" b="b" t="t" l="l"/>
            <a:pathLst>
              <a:path h="1298596" w="10481528">
                <a:moveTo>
                  <a:pt x="0" y="0"/>
                </a:moveTo>
                <a:lnTo>
                  <a:pt x="10481528" y="0"/>
                </a:lnTo>
                <a:lnTo>
                  <a:pt x="10481528" y="1298596"/>
                </a:lnTo>
                <a:lnTo>
                  <a:pt x="0" y="1298596"/>
                </a:lnTo>
                <a:lnTo>
                  <a:pt x="0" y="0"/>
                </a:lnTo>
                <a:close/>
              </a:path>
            </a:pathLst>
          </a:custGeom>
          <a:blipFill>
            <a:blip r:embed="rId17"/>
            <a:stretch>
              <a:fillRect l="0" t="0" r="0" b="0"/>
            </a:stretch>
          </a:blipFill>
        </p:spPr>
      </p:sp>
      <p:sp>
        <p:nvSpPr>
          <p:cNvPr name="TextBox 16" id="16"/>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7" id="17"/>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8" id="18"/>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9" id="19"/>
          <p:cNvSpPr txBox="true"/>
          <p:nvPr/>
        </p:nvSpPr>
        <p:spPr>
          <a:xfrm rot="0">
            <a:off x="1889272" y="1996983"/>
            <a:ext cx="14647402" cy="8572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 JSX EVENT HANDLER SYNTAX &amp; RULES</a:t>
            </a:r>
          </a:p>
        </p:txBody>
      </p:sp>
      <p:sp>
        <p:nvSpPr>
          <p:cNvPr name="TextBox 20" id="20"/>
          <p:cNvSpPr txBox="true"/>
          <p:nvPr/>
        </p:nvSpPr>
        <p:spPr>
          <a:xfrm rot="0">
            <a:off x="3347414" y="3301908"/>
            <a:ext cx="5683597"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 Incorrect JSX Event Handling</a:t>
            </a:r>
          </a:p>
        </p:txBody>
      </p:sp>
      <p:sp>
        <p:nvSpPr>
          <p:cNvPr name="TextBox 21" id="21"/>
          <p:cNvSpPr txBox="true"/>
          <p:nvPr/>
        </p:nvSpPr>
        <p:spPr>
          <a:xfrm rot="0">
            <a:off x="2827602" y="5070429"/>
            <a:ext cx="12874972" cy="438150"/>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The event handler is passed as a function reference, not a string.</a:t>
            </a:r>
          </a:p>
        </p:txBody>
      </p:sp>
      <p:sp>
        <p:nvSpPr>
          <p:cNvPr name="TextBox 22" id="22"/>
          <p:cNvSpPr txBox="true"/>
          <p:nvPr/>
        </p:nvSpPr>
        <p:spPr>
          <a:xfrm rot="0">
            <a:off x="2827602" y="4307556"/>
            <a:ext cx="14130189" cy="438150"/>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In JSX, events are written in camelCase (e.g., onClick instead of onclick)</a:t>
            </a:r>
          </a:p>
        </p:txBody>
      </p:sp>
      <p:sp>
        <p:nvSpPr>
          <p:cNvPr name="TextBox 23" id="23"/>
          <p:cNvSpPr txBox="true"/>
          <p:nvPr/>
        </p:nvSpPr>
        <p:spPr>
          <a:xfrm rot="0">
            <a:off x="4098895" y="8360160"/>
            <a:ext cx="10332387"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 Example: Button Click Event</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2771527" y="3231838"/>
            <a:ext cx="575887" cy="508220"/>
          </a:xfrm>
          <a:custGeom>
            <a:avLst/>
            <a:gdLst/>
            <a:ahLst/>
            <a:cxnLst/>
            <a:rect r="r" b="b" t="t" l="l"/>
            <a:pathLst>
              <a:path h="508220" w="575887">
                <a:moveTo>
                  <a:pt x="0" y="0"/>
                </a:moveTo>
                <a:lnTo>
                  <a:pt x="575887" y="0"/>
                </a:lnTo>
                <a:lnTo>
                  <a:pt x="575887" y="508220"/>
                </a:lnTo>
                <a:lnTo>
                  <a:pt x="0" y="508220"/>
                </a:lnTo>
                <a:lnTo>
                  <a:pt x="0" y="0"/>
                </a:lnTo>
                <a:close/>
              </a:path>
            </a:pathLst>
          </a:custGeom>
          <a:blipFill>
            <a:blip r:embed="rId16"/>
            <a:stretch>
              <a:fillRect l="0" t="0" r="0" b="0"/>
            </a:stretch>
          </a:blipFill>
        </p:spPr>
      </p:sp>
      <p:sp>
        <p:nvSpPr>
          <p:cNvPr name="Freeform 15" id="15"/>
          <p:cNvSpPr/>
          <p:nvPr/>
        </p:nvSpPr>
        <p:spPr>
          <a:xfrm flipH="false" flipV="false" rot="0">
            <a:off x="4234476" y="4048255"/>
            <a:ext cx="10481528" cy="1298596"/>
          </a:xfrm>
          <a:custGeom>
            <a:avLst/>
            <a:gdLst/>
            <a:ahLst/>
            <a:cxnLst/>
            <a:rect r="r" b="b" t="t" l="l"/>
            <a:pathLst>
              <a:path h="1298596" w="10481528">
                <a:moveTo>
                  <a:pt x="0" y="0"/>
                </a:moveTo>
                <a:lnTo>
                  <a:pt x="10481528" y="0"/>
                </a:lnTo>
                <a:lnTo>
                  <a:pt x="10481528" y="1298596"/>
                </a:lnTo>
                <a:lnTo>
                  <a:pt x="0" y="1298596"/>
                </a:lnTo>
                <a:lnTo>
                  <a:pt x="0" y="0"/>
                </a:lnTo>
                <a:close/>
              </a:path>
            </a:pathLst>
          </a:custGeom>
          <a:blipFill>
            <a:blip r:embed="rId17"/>
            <a:stretch>
              <a:fillRect l="0" t="0" r="0" b="0"/>
            </a:stretch>
          </a:blipFill>
        </p:spPr>
      </p:sp>
      <p:sp>
        <p:nvSpPr>
          <p:cNvPr name="Freeform 16" id="16"/>
          <p:cNvSpPr/>
          <p:nvPr/>
        </p:nvSpPr>
        <p:spPr>
          <a:xfrm flipH="false" flipV="false" rot="0">
            <a:off x="2771527" y="5875489"/>
            <a:ext cx="557855" cy="833750"/>
          </a:xfrm>
          <a:custGeom>
            <a:avLst/>
            <a:gdLst/>
            <a:ahLst/>
            <a:cxnLst/>
            <a:rect r="r" b="b" t="t" l="l"/>
            <a:pathLst>
              <a:path h="833750" w="557855">
                <a:moveTo>
                  <a:pt x="0" y="0"/>
                </a:moveTo>
                <a:lnTo>
                  <a:pt x="557855" y="0"/>
                </a:lnTo>
                <a:lnTo>
                  <a:pt x="557855" y="833750"/>
                </a:lnTo>
                <a:lnTo>
                  <a:pt x="0" y="833750"/>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7" id="17"/>
          <p:cNvSpPr/>
          <p:nvPr/>
        </p:nvSpPr>
        <p:spPr>
          <a:xfrm flipH="false" flipV="false" rot="0">
            <a:off x="2653301" y="8413452"/>
            <a:ext cx="812340" cy="744398"/>
          </a:xfrm>
          <a:custGeom>
            <a:avLst/>
            <a:gdLst/>
            <a:ahLst/>
            <a:cxnLst/>
            <a:rect r="r" b="b" t="t" l="l"/>
            <a:pathLst>
              <a:path h="744398" w="812340">
                <a:moveTo>
                  <a:pt x="0" y="0"/>
                </a:moveTo>
                <a:lnTo>
                  <a:pt x="812339" y="0"/>
                </a:lnTo>
                <a:lnTo>
                  <a:pt x="812339" y="744398"/>
                </a:lnTo>
                <a:lnTo>
                  <a:pt x="0" y="744398"/>
                </a:lnTo>
                <a:lnTo>
                  <a:pt x="0"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Freeform 18" id="18"/>
          <p:cNvSpPr/>
          <p:nvPr/>
        </p:nvSpPr>
        <p:spPr>
          <a:xfrm flipH="false" flipV="false" rot="0">
            <a:off x="4898576" y="9338825"/>
            <a:ext cx="8264870" cy="714031"/>
          </a:xfrm>
          <a:custGeom>
            <a:avLst/>
            <a:gdLst/>
            <a:ahLst/>
            <a:cxnLst/>
            <a:rect r="r" b="b" t="t" l="l"/>
            <a:pathLst>
              <a:path h="714031" w="8264870">
                <a:moveTo>
                  <a:pt x="0" y="0"/>
                </a:moveTo>
                <a:lnTo>
                  <a:pt x="8264870" y="0"/>
                </a:lnTo>
                <a:lnTo>
                  <a:pt x="8264870" y="714031"/>
                </a:lnTo>
                <a:lnTo>
                  <a:pt x="0" y="714031"/>
                </a:lnTo>
                <a:lnTo>
                  <a:pt x="0" y="0"/>
                </a:lnTo>
                <a:close/>
              </a:path>
            </a:pathLst>
          </a:custGeom>
          <a:blipFill>
            <a:blip r:embed="rId22"/>
            <a:stretch>
              <a:fillRect l="0" t="-33445" r="0" b="0"/>
            </a:stretch>
          </a:blipFill>
        </p:spPr>
      </p:sp>
      <p:sp>
        <p:nvSpPr>
          <p:cNvPr name="TextBox 19" id="19"/>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20" id="20"/>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21" id="21"/>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22" id="22"/>
          <p:cNvSpPr txBox="true"/>
          <p:nvPr/>
        </p:nvSpPr>
        <p:spPr>
          <a:xfrm rot="0">
            <a:off x="1889272" y="1996983"/>
            <a:ext cx="14647402" cy="8572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 JSX EVENT HANDLER SYNTAX &amp; RULES</a:t>
            </a:r>
          </a:p>
        </p:txBody>
      </p:sp>
      <p:sp>
        <p:nvSpPr>
          <p:cNvPr name="TextBox 23" id="23"/>
          <p:cNvSpPr txBox="true"/>
          <p:nvPr/>
        </p:nvSpPr>
        <p:spPr>
          <a:xfrm rot="0">
            <a:off x="3347414" y="3301908"/>
            <a:ext cx="5683597"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 Incorrect JSX Event Handling</a:t>
            </a:r>
          </a:p>
        </p:txBody>
      </p:sp>
      <p:sp>
        <p:nvSpPr>
          <p:cNvPr name="TextBox 24" id="24"/>
          <p:cNvSpPr txBox="true"/>
          <p:nvPr/>
        </p:nvSpPr>
        <p:spPr>
          <a:xfrm rot="0">
            <a:off x="4234476" y="5661176"/>
            <a:ext cx="10332387"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 Example: Button Click Event</a:t>
            </a:r>
          </a:p>
        </p:txBody>
      </p:sp>
      <p:sp>
        <p:nvSpPr>
          <p:cNvPr name="TextBox 25" id="25"/>
          <p:cNvSpPr txBox="true"/>
          <p:nvPr/>
        </p:nvSpPr>
        <p:spPr>
          <a:xfrm rot="0">
            <a:off x="3552706" y="6187612"/>
            <a:ext cx="3145775"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Why incorrect?</a:t>
            </a:r>
          </a:p>
        </p:txBody>
      </p:sp>
      <p:sp>
        <p:nvSpPr>
          <p:cNvPr name="TextBox 26" id="26"/>
          <p:cNvSpPr txBox="true"/>
          <p:nvPr/>
        </p:nvSpPr>
        <p:spPr>
          <a:xfrm rot="0">
            <a:off x="3180470" y="7385514"/>
            <a:ext cx="13338928" cy="885825"/>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The second example calls the function immediately instead of passing a reference.</a:t>
            </a:r>
          </a:p>
        </p:txBody>
      </p:sp>
      <p:sp>
        <p:nvSpPr>
          <p:cNvPr name="TextBox 27" id="27"/>
          <p:cNvSpPr txBox="true"/>
          <p:nvPr/>
        </p:nvSpPr>
        <p:spPr>
          <a:xfrm rot="0">
            <a:off x="3180470" y="6812779"/>
            <a:ext cx="12550825" cy="438150"/>
          </a:xfrm>
          <a:prstGeom prst="rect">
            <a:avLst/>
          </a:prstGeom>
        </p:spPr>
        <p:txBody>
          <a:bodyPr anchor="t" rtlCol="false" tIns="0" lIns="0" bIns="0" rIns="0">
            <a:spAutoFit/>
          </a:bodyPr>
          <a:lstStyle/>
          <a:p>
            <a:pPr algn="ctr"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The first example treats the function as a string (wrong in JSX).</a:t>
            </a:r>
          </a:p>
        </p:txBody>
      </p:sp>
      <p:sp>
        <p:nvSpPr>
          <p:cNvPr name="TextBox 28" id="28"/>
          <p:cNvSpPr txBox="true"/>
          <p:nvPr/>
        </p:nvSpPr>
        <p:spPr>
          <a:xfrm rot="0">
            <a:off x="3552706" y="8719700"/>
            <a:ext cx="3476179" cy="438150"/>
          </a:xfrm>
          <a:prstGeom prst="rect">
            <a:avLst/>
          </a:prstGeom>
        </p:spPr>
        <p:txBody>
          <a:bodyPr anchor="t" rtlCol="false" tIns="0" lIns="0" bIns="0" rIns="0">
            <a:spAutoFit/>
          </a:bodyPr>
          <a:lstStyle/>
          <a:p>
            <a:pPr algn="ctr">
              <a:lnSpc>
                <a:spcPts val="3599"/>
              </a:lnSpc>
              <a:spcBef>
                <a:spcPct val="0"/>
              </a:spcBef>
            </a:pPr>
            <a:r>
              <a:rPr lang="en-US" sz="2999">
                <a:solidFill>
                  <a:srgbClr val="000000"/>
                </a:solidFill>
                <a:latin typeface="Montserrat"/>
                <a:ea typeface="Montserrat"/>
                <a:cs typeface="Montserrat"/>
                <a:sym typeface="Montserrat"/>
              </a:rPr>
              <a:t>Correct Approach:</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3855528" y="4422445"/>
            <a:ext cx="10576944" cy="3872237"/>
          </a:xfrm>
          <a:custGeom>
            <a:avLst/>
            <a:gdLst/>
            <a:ahLst/>
            <a:cxnLst/>
            <a:rect r="r" b="b" t="t" l="l"/>
            <a:pathLst>
              <a:path h="3872237" w="10576944">
                <a:moveTo>
                  <a:pt x="0" y="0"/>
                </a:moveTo>
                <a:lnTo>
                  <a:pt x="10576944" y="0"/>
                </a:lnTo>
                <a:lnTo>
                  <a:pt x="10576944" y="3872237"/>
                </a:lnTo>
                <a:lnTo>
                  <a:pt x="0" y="3872237"/>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2057400" y="1686055"/>
            <a:ext cx="13454933" cy="16954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HANDLING EVENTS IN FUNCTIONAL &amp; CLASS COMPONENTS</a:t>
            </a:r>
          </a:p>
        </p:txBody>
      </p:sp>
      <p:sp>
        <p:nvSpPr>
          <p:cNvPr name="TextBox 19" id="19"/>
          <p:cNvSpPr txBox="true"/>
          <p:nvPr/>
        </p:nvSpPr>
        <p:spPr>
          <a:xfrm rot="0">
            <a:off x="2057400" y="3689020"/>
            <a:ext cx="8797826"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In Functional Components (Modern React)</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3699774" y="4461570"/>
            <a:ext cx="11134013" cy="4897180"/>
          </a:xfrm>
          <a:custGeom>
            <a:avLst/>
            <a:gdLst/>
            <a:ahLst/>
            <a:cxnLst/>
            <a:rect r="r" b="b" t="t" l="l"/>
            <a:pathLst>
              <a:path h="4897180" w="11134013">
                <a:moveTo>
                  <a:pt x="0" y="0"/>
                </a:moveTo>
                <a:lnTo>
                  <a:pt x="11134013" y="0"/>
                </a:lnTo>
                <a:lnTo>
                  <a:pt x="11134013" y="4897180"/>
                </a:lnTo>
                <a:lnTo>
                  <a:pt x="0" y="4897180"/>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2057400" y="1686055"/>
            <a:ext cx="13454933" cy="16954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HANDLING EVENTS IN FUNCTIONAL &amp; CLASS COMPONENTS</a:t>
            </a:r>
          </a:p>
        </p:txBody>
      </p:sp>
      <p:sp>
        <p:nvSpPr>
          <p:cNvPr name="TextBox 19" id="19"/>
          <p:cNvSpPr txBox="true"/>
          <p:nvPr/>
        </p:nvSpPr>
        <p:spPr>
          <a:xfrm rot="0">
            <a:off x="2057400" y="3689020"/>
            <a:ext cx="7282160"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In Class Components (Older React)</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4291635" y="6545932"/>
            <a:ext cx="10364206" cy="3428905"/>
          </a:xfrm>
          <a:custGeom>
            <a:avLst/>
            <a:gdLst/>
            <a:ahLst/>
            <a:cxnLst/>
            <a:rect r="r" b="b" t="t" l="l"/>
            <a:pathLst>
              <a:path h="3428905" w="10364206">
                <a:moveTo>
                  <a:pt x="0" y="0"/>
                </a:moveTo>
                <a:lnTo>
                  <a:pt x="10364205" y="0"/>
                </a:lnTo>
                <a:lnTo>
                  <a:pt x="10364205" y="3428905"/>
                </a:lnTo>
                <a:lnTo>
                  <a:pt x="0" y="3428905"/>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2057400" y="1686055"/>
            <a:ext cx="13454933" cy="16954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 PASSING ARGUMENTS TO EVENT HANDLERS</a:t>
            </a:r>
          </a:p>
        </p:txBody>
      </p:sp>
      <p:sp>
        <p:nvSpPr>
          <p:cNvPr name="TextBox 19" id="19"/>
          <p:cNvSpPr txBox="true"/>
          <p:nvPr/>
        </p:nvSpPr>
        <p:spPr>
          <a:xfrm rot="0">
            <a:off x="2387138" y="5809823"/>
            <a:ext cx="6280845"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Example 1: Using Arrow Function</a:t>
            </a:r>
          </a:p>
        </p:txBody>
      </p:sp>
      <p:sp>
        <p:nvSpPr>
          <p:cNvPr name="TextBox 20" id="20"/>
          <p:cNvSpPr txBox="true"/>
          <p:nvPr/>
        </p:nvSpPr>
        <p:spPr>
          <a:xfrm rot="0">
            <a:off x="2057400" y="3533905"/>
            <a:ext cx="15541819" cy="1333500"/>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Arguments can be passed using an inline arrow function or a function closure.</a:t>
            </a:r>
          </a:p>
          <a:p>
            <a:pPr algn="l">
              <a:lnSpc>
                <a:spcPts val="3599"/>
              </a:lnSpc>
              <a:spcBef>
                <a:spcPct val="0"/>
              </a:spcBef>
            </a:pPr>
          </a:p>
        </p:txBody>
      </p:sp>
      <p:sp>
        <p:nvSpPr>
          <p:cNvPr name="TextBox 21" id="21"/>
          <p:cNvSpPr txBox="true"/>
          <p:nvPr/>
        </p:nvSpPr>
        <p:spPr>
          <a:xfrm rot="0">
            <a:off x="2057400" y="4525568"/>
            <a:ext cx="16230600" cy="885825"/>
          </a:xfrm>
          <a:prstGeom prst="rect">
            <a:avLst/>
          </a:prstGeom>
        </p:spPr>
        <p:txBody>
          <a:bodyPr anchor="t" rtlCol="false" tIns="0" lIns="0" bIns="0" rIns="0">
            <a:spAutoFit/>
          </a:bodyPr>
          <a:lstStyle/>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Avoid using .bind(this, args) inside render methods as it creates a new function on each render, affecting performance.</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3993830" y="4436792"/>
            <a:ext cx="10300341" cy="3989149"/>
          </a:xfrm>
          <a:custGeom>
            <a:avLst/>
            <a:gdLst/>
            <a:ahLst/>
            <a:cxnLst/>
            <a:rect r="r" b="b" t="t" l="l"/>
            <a:pathLst>
              <a:path h="3989149" w="10300341">
                <a:moveTo>
                  <a:pt x="0" y="0"/>
                </a:moveTo>
                <a:lnTo>
                  <a:pt x="10300340" y="0"/>
                </a:lnTo>
                <a:lnTo>
                  <a:pt x="10300340" y="3989149"/>
                </a:lnTo>
                <a:lnTo>
                  <a:pt x="0" y="3989149"/>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2057400" y="1686055"/>
            <a:ext cx="13454933" cy="16954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 PASSING ARGUMENTS TO EVENT HANDLERS</a:t>
            </a:r>
          </a:p>
        </p:txBody>
      </p:sp>
      <p:sp>
        <p:nvSpPr>
          <p:cNvPr name="TextBox 19" id="19"/>
          <p:cNvSpPr txBox="true"/>
          <p:nvPr/>
        </p:nvSpPr>
        <p:spPr>
          <a:xfrm rot="0">
            <a:off x="2122773" y="3514855"/>
            <a:ext cx="6648004"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Example 2: Using Function Closure</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263257" y="-190542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805467" y="5450554"/>
            <a:ext cx="10155406" cy="10155406"/>
          </a:xfrm>
          <a:custGeom>
            <a:avLst/>
            <a:gdLst/>
            <a:ahLst/>
            <a:cxnLst/>
            <a:rect r="r" b="b" t="t" l="l"/>
            <a:pathLst>
              <a:path h="10155406" w="10155406">
                <a:moveTo>
                  <a:pt x="0" y="0"/>
                </a:moveTo>
                <a:lnTo>
                  <a:pt x="10155406" y="0"/>
                </a:lnTo>
                <a:lnTo>
                  <a:pt x="10155406" y="10155406"/>
                </a:lnTo>
                <a:lnTo>
                  <a:pt x="0" y="10155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845833" y="1971868"/>
            <a:ext cx="6343265" cy="6343265"/>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5BE4A"/>
            </a:solidFill>
          </p:spPr>
        </p:sp>
      </p:grpSp>
      <p:grpSp>
        <p:nvGrpSpPr>
          <p:cNvPr name="Group 6" id="6"/>
          <p:cNvGrpSpPr>
            <a:grpSpLocks noChangeAspect="true"/>
          </p:cNvGrpSpPr>
          <p:nvPr/>
        </p:nvGrpSpPr>
        <p:grpSpPr>
          <a:xfrm rot="0">
            <a:off x="2182595" y="2308642"/>
            <a:ext cx="5669739" cy="5669717"/>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F5BE4A"/>
            </a:solidFill>
            <a:ln w="12700">
              <a:solidFill>
                <a:srgbClr val="000000"/>
              </a:solidFill>
            </a:ln>
          </p:spPr>
        </p:sp>
      </p:grpSp>
      <p:sp>
        <p:nvSpPr>
          <p:cNvPr name="Freeform 8" id="8"/>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2" id="12"/>
          <p:cNvSpPr txBox="true"/>
          <p:nvPr/>
        </p:nvSpPr>
        <p:spPr>
          <a:xfrm rot="0">
            <a:off x="9942158" y="3794125"/>
            <a:ext cx="5520485" cy="2803525"/>
          </a:xfrm>
          <a:prstGeom prst="rect">
            <a:avLst/>
          </a:prstGeom>
        </p:spPr>
        <p:txBody>
          <a:bodyPr anchor="t" rtlCol="false" tIns="0" lIns="0" bIns="0" rIns="0">
            <a:spAutoFit/>
          </a:bodyPr>
          <a:lstStyle/>
          <a:p>
            <a:pPr algn="l">
              <a:lnSpc>
                <a:spcPts val="10999"/>
              </a:lnSpc>
            </a:pPr>
            <a:r>
              <a:rPr lang="en-US" sz="9999">
                <a:solidFill>
                  <a:srgbClr val="3B41C9"/>
                </a:solidFill>
                <a:latin typeface="Archive"/>
                <a:ea typeface="Archive"/>
                <a:cs typeface="Archive"/>
                <a:sym typeface="Archive"/>
              </a:rPr>
              <a:t>BASIC HOOKS</a:t>
            </a:r>
          </a:p>
        </p:txBody>
      </p:sp>
      <p:sp>
        <p:nvSpPr>
          <p:cNvPr name="Freeform 13" id="13"/>
          <p:cNvSpPr/>
          <p:nvPr/>
        </p:nvSpPr>
        <p:spPr>
          <a:xfrm flipH="false" flipV="false" rot="-5400000">
            <a:off x="-514765" y="5143085"/>
            <a:ext cx="2059059" cy="1029529"/>
          </a:xfrm>
          <a:custGeom>
            <a:avLst/>
            <a:gdLst/>
            <a:ahLst/>
            <a:cxnLst/>
            <a:rect r="r" b="b" t="t" l="l"/>
            <a:pathLst>
              <a:path h="1029529" w="2059059">
                <a:moveTo>
                  <a:pt x="0" y="0"/>
                </a:moveTo>
                <a:lnTo>
                  <a:pt x="2059059" y="0"/>
                </a:lnTo>
                <a:lnTo>
                  <a:pt x="2059059" y="1029530"/>
                </a:lnTo>
                <a:lnTo>
                  <a:pt x="0" y="102953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4" id="14"/>
          <p:cNvSpPr/>
          <p:nvPr/>
        </p:nvSpPr>
        <p:spPr>
          <a:xfrm flipH="false" flipV="false" rot="0">
            <a:off x="16508822" y="3314469"/>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5" id="15"/>
          <p:cNvSpPr/>
          <p:nvPr/>
        </p:nvSpPr>
        <p:spPr>
          <a:xfrm flipH="false" flipV="false" rot="0">
            <a:off x="818597" y="90473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6" id="16"/>
          <p:cNvSpPr txBox="true"/>
          <p:nvPr/>
        </p:nvSpPr>
        <p:spPr>
          <a:xfrm rot="0">
            <a:off x="9203997" y="7889646"/>
            <a:ext cx="6084477" cy="356234"/>
          </a:xfrm>
          <a:prstGeom prst="rect">
            <a:avLst/>
          </a:prstGeom>
        </p:spPr>
        <p:txBody>
          <a:bodyPr anchor="t" rtlCol="false" tIns="0" lIns="0" bIns="0" rIns="0">
            <a:spAutoFit/>
          </a:bodyPr>
          <a:lstStyle/>
          <a:p>
            <a:pPr algn="l">
              <a:lnSpc>
                <a:spcPts val="2940"/>
              </a:lnSpc>
            </a:pPr>
            <a:r>
              <a:rPr lang="en-US" sz="2100" i="true">
                <a:solidFill>
                  <a:srgbClr val="F2BE40"/>
                </a:solidFill>
                <a:latin typeface="Montserrat Italics"/>
                <a:ea typeface="Montserrat Italics"/>
                <a:cs typeface="Montserrat Italics"/>
                <a:sym typeface="Montserrat Italics"/>
              </a:rPr>
              <a:t>Read More. . .</a:t>
            </a:r>
          </a:p>
        </p:txBody>
      </p:sp>
      <p:sp>
        <p:nvSpPr>
          <p:cNvPr name="TextBox 17" id="17"/>
          <p:cNvSpPr txBox="true"/>
          <p:nvPr/>
        </p:nvSpPr>
        <p:spPr>
          <a:xfrm rot="0">
            <a:off x="3007458" y="2939680"/>
            <a:ext cx="4020014" cy="3829138"/>
          </a:xfrm>
          <a:prstGeom prst="rect">
            <a:avLst/>
          </a:prstGeom>
        </p:spPr>
        <p:txBody>
          <a:bodyPr anchor="t" rtlCol="false" tIns="0" lIns="0" bIns="0" rIns="0">
            <a:spAutoFit/>
          </a:bodyPr>
          <a:lstStyle/>
          <a:p>
            <a:pPr algn="ctr">
              <a:lnSpc>
                <a:spcPts val="31238"/>
              </a:lnSpc>
            </a:pPr>
            <a:r>
              <a:rPr lang="en-US" sz="22313">
                <a:solidFill>
                  <a:srgbClr val="FFFFFF"/>
                </a:solidFill>
                <a:latin typeface="Montserrat Classic"/>
                <a:ea typeface="Montserrat Classic"/>
                <a:cs typeface="Montserrat Classic"/>
                <a:sym typeface="Montserrat Classic"/>
              </a:rPr>
              <a:t>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263257" y="-190542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805467" y="5450554"/>
            <a:ext cx="10155406" cy="10155406"/>
          </a:xfrm>
          <a:custGeom>
            <a:avLst/>
            <a:gdLst/>
            <a:ahLst/>
            <a:cxnLst/>
            <a:rect r="r" b="b" t="t" l="l"/>
            <a:pathLst>
              <a:path h="10155406" w="10155406">
                <a:moveTo>
                  <a:pt x="0" y="0"/>
                </a:moveTo>
                <a:lnTo>
                  <a:pt x="10155406" y="0"/>
                </a:lnTo>
                <a:lnTo>
                  <a:pt x="10155406" y="10155406"/>
                </a:lnTo>
                <a:lnTo>
                  <a:pt x="0" y="10155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845833" y="1971868"/>
            <a:ext cx="6343265" cy="6343265"/>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B41C9"/>
            </a:solidFill>
          </p:spPr>
        </p:sp>
      </p:grpSp>
      <p:grpSp>
        <p:nvGrpSpPr>
          <p:cNvPr name="Group 6" id="6"/>
          <p:cNvGrpSpPr>
            <a:grpSpLocks noChangeAspect="true"/>
          </p:cNvGrpSpPr>
          <p:nvPr/>
        </p:nvGrpSpPr>
        <p:grpSpPr>
          <a:xfrm rot="0">
            <a:off x="2182595" y="2308642"/>
            <a:ext cx="5669739" cy="5669717"/>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3B41C9"/>
            </a:solidFill>
            <a:ln w="12700">
              <a:solidFill>
                <a:srgbClr val="000000"/>
              </a:solidFill>
            </a:ln>
          </p:spPr>
        </p:sp>
      </p:grpSp>
      <p:sp>
        <p:nvSpPr>
          <p:cNvPr name="Freeform 8" id="8"/>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2" id="12"/>
          <p:cNvSpPr txBox="true"/>
          <p:nvPr/>
        </p:nvSpPr>
        <p:spPr>
          <a:xfrm rot="0">
            <a:off x="9707911" y="3794125"/>
            <a:ext cx="7062708" cy="2803525"/>
          </a:xfrm>
          <a:prstGeom prst="rect">
            <a:avLst/>
          </a:prstGeom>
        </p:spPr>
        <p:txBody>
          <a:bodyPr anchor="t" rtlCol="false" tIns="0" lIns="0" bIns="0" rIns="0">
            <a:spAutoFit/>
          </a:bodyPr>
          <a:lstStyle/>
          <a:p>
            <a:pPr algn="l">
              <a:lnSpc>
                <a:spcPts val="10999"/>
              </a:lnSpc>
            </a:pPr>
            <a:r>
              <a:rPr lang="en-US" sz="9999">
                <a:solidFill>
                  <a:srgbClr val="3B41C9"/>
                </a:solidFill>
                <a:latin typeface="Archive"/>
                <a:ea typeface="Archive"/>
                <a:cs typeface="Archive"/>
                <a:sym typeface="Archive"/>
              </a:rPr>
              <a:t>EVENT HANDLING</a:t>
            </a:r>
            <a:r>
              <a:rPr lang="en-US" sz="9999">
                <a:solidFill>
                  <a:srgbClr val="3B41C9"/>
                </a:solidFill>
                <a:latin typeface="Archive"/>
                <a:ea typeface="Archive"/>
                <a:cs typeface="Archive"/>
                <a:sym typeface="Archive"/>
              </a:rPr>
              <a:t> </a:t>
            </a:r>
          </a:p>
        </p:txBody>
      </p:sp>
      <p:sp>
        <p:nvSpPr>
          <p:cNvPr name="Freeform 13" id="13"/>
          <p:cNvSpPr/>
          <p:nvPr/>
        </p:nvSpPr>
        <p:spPr>
          <a:xfrm flipH="false" flipV="false" rot="-5400000">
            <a:off x="-514765" y="5143085"/>
            <a:ext cx="2059059" cy="1029529"/>
          </a:xfrm>
          <a:custGeom>
            <a:avLst/>
            <a:gdLst/>
            <a:ahLst/>
            <a:cxnLst/>
            <a:rect r="r" b="b" t="t" l="l"/>
            <a:pathLst>
              <a:path h="1029529" w="2059059">
                <a:moveTo>
                  <a:pt x="0" y="0"/>
                </a:moveTo>
                <a:lnTo>
                  <a:pt x="2059059" y="0"/>
                </a:lnTo>
                <a:lnTo>
                  <a:pt x="2059059" y="1029530"/>
                </a:lnTo>
                <a:lnTo>
                  <a:pt x="0" y="102953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4" id="14"/>
          <p:cNvSpPr/>
          <p:nvPr/>
        </p:nvSpPr>
        <p:spPr>
          <a:xfrm flipH="false" flipV="false" rot="0">
            <a:off x="16508822" y="3314469"/>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5" id="15"/>
          <p:cNvSpPr/>
          <p:nvPr/>
        </p:nvSpPr>
        <p:spPr>
          <a:xfrm flipH="false" flipV="false" rot="0">
            <a:off x="818597" y="90473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6" id="16"/>
          <p:cNvSpPr txBox="true"/>
          <p:nvPr/>
        </p:nvSpPr>
        <p:spPr>
          <a:xfrm rot="0">
            <a:off x="9203997" y="7889646"/>
            <a:ext cx="6084477" cy="356234"/>
          </a:xfrm>
          <a:prstGeom prst="rect">
            <a:avLst/>
          </a:prstGeom>
        </p:spPr>
        <p:txBody>
          <a:bodyPr anchor="t" rtlCol="false" tIns="0" lIns="0" bIns="0" rIns="0">
            <a:spAutoFit/>
          </a:bodyPr>
          <a:lstStyle/>
          <a:p>
            <a:pPr algn="l">
              <a:lnSpc>
                <a:spcPts val="2940"/>
              </a:lnSpc>
            </a:pPr>
            <a:r>
              <a:rPr lang="en-US" sz="2100" i="true">
                <a:solidFill>
                  <a:srgbClr val="F2BE40"/>
                </a:solidFill>
                <a:latin typeface="Montserrat Italics"/>
                <a:ea typeface="Montserrat Italics"/>
                <a:cs typeface="Montserrat Italics"/>
                <a:sym typeface="Montserrat Italics"/>
              </a:rPr>
              <a:t>Read More. . .</a:t>
            </a:r>
          </a:p>
        </p:txBody>
      </p:sp>
      <p:sp>
        <p:nvSpPr>
          <p:cNvPr name="TextBox 17" id="17"/>
          <p:cNvSpPr txBox="true"/>
          <p:nvPr/>
        </p:nvSpPr>
        <p:spPr>
          <a:xfrm rot="0">
            <a:off x="3007458" y="2939680"/>
            <a:ext cx="4020014" cy="3829138"/>
          </a:xfrm>
          <a:prstGeom prst="rect">
            <a:avLst/>
          </a:prstGeom>
        </p:spPr>
        <p:txBody>
          <a:bodyPr anchor="t" rtlCol="false" tIns="0" lIns="0" bIns="0" rIns="0">
            <a:spAutoFit/>
          </a:bodyPr>
          <a:lstStyle/>
          <a:p>
            <a:pPr algn="ctr">
              <a:lnSpc>
                <a:spcPts val="31238"/>
              </a:lnSpc>
            </a:pPr>
            <a:r>
              <a:rPr lang="en-US" sz="22313">
                <a:solidFill>
                  <a:srgbClr val="FFFFFF"/>
                </a:solidFill>
                <a:latin typeface="Montserrat Classic"/>
                <a:ea typeface="Montserrat Classic"/>
                <a:cs typeface="Montserrat Classic"/>
                <a:sym typeface="Montserrat Classic"/>
              </a:rPr>
              <a:t>01</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7" id="7"/>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6234986" y="6286586"/>
            <a:ext cx="5127257" cy="2871264"/>
          </a:xfrm>
          <a:custGeom>
            <a:avLst/>
            <a:gdLst/>
            <a:ahLst/>
            <a:cxnLst/>
            <a:rect r="r" b="b" t="t" l="l"/>
            <a:pathLst>
              <a:path h="2871264" w="5127257">
                <a:moveTo>
                  <a:pt x="0" y="0"/>
                </a:moveTo>
                <a:lnTo>
                  <a:pt x="5127258" y="0"/>
                </a:lnTo>
                <a:lnTo>
                  <a:pt x="5127258" y="2871264"/>
                </a:lnTo>
                <a:lnTo>
                  <a:pt x="0" y="2871264"/>
                </a:lnTo>
                <a:lnTo>
                  <a:pt x="0" y="0"/>
                </a:lnTo>
                <a:close/>
              </a:path>
            </a:pathLst>
          </a:custGeom>
          <a:blipFill>
            <a:blip r:embed="rId14"/>
            <a:stretch>
              <a:fillRect l="0" t="0" r="0" b="0"/>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1028700" y="1085850"/>
            <a:ext cx="14596640"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WHAT IS REACT HOOKS?</a:t>
            </a:r>
          </a:p>
        </p:txBody>
      </p:sp>
      <p:sp>
        <p:nvSpPr>
          <p:cNvPr name="TextBox 13" id="13"/>
          <p:cNvSpPr txBox="true"/>
          <p:nvPr/>
        </p:nvSpPr>
        <p:spPr>
          <a:xfrm rot="0">
            <a:off x="1028700" y="2778033"/>
            <a:ext cx="14596640" cy="3082671"/>
          </a:xfrm>
          <a:prstGeom prst="rect">
            <a:avLst/>
          </a:prstGeom>
        </p:spPr>
        <p:txBody>
          <a:bodyPr anchor="t" rtlCol="false" tIns="0" lIns="0" bIns="0" rIns="0">
            <a:spAutoFit/>
          </a:bodyPr>
          <a:lstStyle/>
          <a:p>
            <a:pPr algn="l" marL="757809" indent="-378904" lvl="1">
              <a:lnSpc>
                <a:spcPts val="4913"/>
              </a:lnSpc>
              <a:buFont typeface="Arial"/>
              <a:buChar char="•"/>
            </a:pPr>
            <a:r>
              <a:rPr lang="en-US" sz="3509">
                <a:solidFill>
                  <a:srgbClr val="3B41C9"/>
                </a:solidFill>
                <a:latin typeface="Montserrat"/>
                <a:ea typeface="Montserrat"/>
                <a:cs typeface="Montserrat"/>
                <a:sym typeface="Montserrat"/>
              </a:rPr>
              <a:t>Introduced in </a:t>
            </a:r>
            <a:r>
              <a:rPr lang="en-US" b="true" sz="3509">
                <a:solidFill>
                  <a:srgbClr val="3B41C9"/>
                </a:solidFill>
                <a:latin typeface="Montserrat Bold"/>
                <a:ea typeface="Montserrat Bold"/>
                <a:cs typeface="Montserrat Bold"/>
                <a:sym typeface="Montserrat Bold"/>
              </a:rPr>
              <a:t>React 16.8</a:t>
            </a:r>
            <a:r>
              <a:rPr lang="en-US" sz="3509">
                <a:solidFill>
                  <a:srgbClr val="3B41C9"/>
                </a:solidFill>
                <a:latin typeface="Montserrat"/>
                <a:ea typeface="Montserrat"/>
                <a:cs typeface="Montserrat"/>
                <a:sym typeface="Montserrat"/>
              </a:rPr>
              <a:t>.</a:t>
            </a:r>
          </a:p>
          <a:p>
            <a:pPr algn="l" marL="757809" indent="-378904" lvl="1">
              <a:lnSpc>
                <a:spcPts val="4913"/>
              </a:lnSpc>
              <a:buFont typeface="Arial"/>
              <a:buChar char="•"/>
            </a:pPr>
            <a:r>
              <a:rPr lang="en-US" sz="3509">
                <a:solidFill>
                  <a:srgbClr val="3B41C9"/>
                </a:solidFill>
                <a:latin typeface="Montserrat"/>
                <a:ea typeface="Montserrat"/>
                <a:cs typeface="Montserrat"/>
                <a:sym typeface="Montserrat"/>
              </a:rPr>
              <a:t>Allows </a:t>
            </a:r>
            <a:r>
              <a:rPr lang="en-US" b="true" sz="3509">
                <a:solidFill>
                  <a:srgbClr val="3B41C9"/>
                </a:solidFill>
                <a:latin typeface="Montserrat Bold"/>
                <a:ea typeface="Montserrat Bold"/>
                <a:cs typeface="Montserrat Bold"/>
                <a:sym typeface="Montserrat Bold"/>
              </a:rPr>
              <a:t>functional components</a:t>
            </a:r>
            <a:r>
              <a:rPr lang="en-US" sz="3509">
                <a:solidFill>
                  <a:srgbClr val="3B41C9"/>
                </a:solidFill>
                <a:latin typeface="Montserrat"/>
                <a:ea typeface="Montserrat"/>
                <a:cs typeface="Montserrat"/>
                <a:sym typeface="Montserrat"/>
              </a:rPr>
              <a:t> to use </a:t>
            </a:r>
            <a:r>
              <a:rPr lang="en-US" b="true" sz="3509">
                <a:solidFill>
                  <a:srgbClr val="3B41C9"/>
                </a:solidFill>
                <a:latin typeface="Montserrat Bold"/>
                <a:ea typeface="Montserrat Bold"/>
                <a:cs typeface="Montserrat Bold"/>
                <a:sym typeface="Montserrat Bold"/>
              </a:rPr>
              <a:t>state</a:t>
            </a:r>
            <a:r>
              <a:rPr lang="en-US" sz="3509">
                <a:solidFill>
                  <a:srgbClr val="3B41C9"/>
                </a:solidFill>
                <a:latin typeface="Montserrat"/>
                <a:ea typeface="Montserrat"/>
                <a:cs typeface="Montserrat"/>
                <a:sym typeface="Montserrat"/>
              </a:rPr>
              <a:t> and other React features.</a:t>
            </a:r>
          </a:p>
          <a:p>
            <a:pPr algn="l" marL="757809" indent="-378904" lvl="1">
              <a:lnSpc>
                <a:spcPts val="4913"/>
              </a:lnSpc>
              <a:buFont typeface="Arial"/>
              <a:buChar char="•"/>
            </a:pPr>
            <a:r>
              <a:rPr lang="en-US" sz="3509">
                <a:solidFill>
                  <a:srgbClr val="3B41C9"/>
                </a:solidFill>
                <a:latin typeface="Montserrat"/>
                <a:ea typeface="Montserrat"/>
                <a:cs typeface="Montserrat"/>
                <a:sym typeface="Montserrat"/>
              </a:rPr>
              <a:t>Removes the need for </a:t>
            </a:r>
            <a:r>
              <a:rPr lang="en-US" b="true" sz="3509">
                <a:solidFill>
                  <a:srgbClr val="3B41C9"/>
                </a:solidFill>
                <a:latin typeface="Montserrat Bold"/>
                <a:ea typeface="Montserrat Bold"/>
                <a:cs typeface="Montserrat Bold"/>
                <a:sym typeface="Montserrat Bold"/>
              </a:rPr>
              <a:t>class components</a:t>
            </a:r>
            <a:r>
              <a:rPr lang="en-US" sz="3509">
                <a:solidFill>
                  <a:srgbClr val="3B41C9"/>
                </a:solidFill>
                <a:latin typeface="Montserrat"/>
                <a:ea typeface="Montserrat"/>
                <a:cs typeface="Montserrat"/>
                <a:sym typeface="Montserrat"/>
              </a:rPr>
              <a:t> in state management.</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15719209" y="7779274"/>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7" id="7"/>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8327020" y="5611948"/>
            <a:ext cx="6660980" cy="3746801"/>
          </a:xfrm>
          <a:custGeom>
            <a:avLst/>
            <a:gdLst/>
            <a:ahLst/>
            <a:cxnLst/>
            <a:rect r="r" b="b" t="t" l="l"/>
            <a:pathLst>
              <a:path h="3746801" w="6660980">
                <a:moveTo>
                  <a:pt x="0" y="0"/>
                </a:moveTo>
                <a:lnTo>
                  <a:pt x="6660980" y="0"/>
                </a:lnTo>
                <a:lnTo>
                  <a:pt x="6660980" y="3746802"/>
                </a:lnTo>
                <a:lnTo>
                  <a:pt x="0" y="3746802"/>
                </a:lnTo>
                <a:lnTo>
                  <a:pt x="0" y="0"/>
                </a:lnTo>
                <a:close/>
              </a:path>
            </a:pathLst>
          </a:custGeom>
          <a:blipFill>
            <a:blip r:embed="rId14"/>
            <a:stretch>
              <a:fillRect l="0" t="0" r="0" b="0"/>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1028700" y="1048023"/>
            <a:ext cx="14596640"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WHAT WILL WE COVER?</a:t>
            </a:r>
          </a:p>
        </p:txBody>
      </p:sp>
      <p:sp>
        <p:nvSpPr>
          <p:cNvPr name="TextBox 13" id="13"/>
          <p:cNvSpPr txBox="true"/>
          <p:nvPr/>
        </p:nvSpPr>
        <p:spPr>
          <a:xfrm rot="0">
            <a:off x="1028700" y="2778033"/>
            <a:ext cx="11872180" cy="3701752"/>
          </a:xfrm>
          <a:prstGeom prst="rect">
            <a:avLst/>
          </a:prstGeom>
        </p:spPr>
        <p:txBody>
          <a:bodyPr anchor="t" rtlCol="false" tIns="0" lIns="0" bIns="0" rIns="0">
            <a:spAutoFit/>
          </a:bodyPr>
          <a:lstStyle/>
          <a:p>
            <a:pPr algn="l" marL="758180" indent="-379090" lvl="1">
              <a:lnSpc>
                <a:spcPts val="4916"/>
              </a:lnSpc>
              <a:buFont typeface="Arial"/>
              <a:buChar char="•"/>
            </a:pPr>
            <a:r>
              <a:rPr lang="en-US" sz="3511">
                <a:solidFill>
                  <a:srgbClr val="3B41C9"/>
                </a:solidFill>
                <a:latin typeface="Montserrat"/>
                <a:ea typeface="Montserrat"/>
                <a:cs typeface="Montserrat"/>
                <a:sym typeface="Montserrat"/>
              </a:rPr>
              <a:t>Understanding:</a:t>
            </a:r>
          </a:p>
          <a:p>
            <a:pPr algn="l" marL="1516360" indent="-505453" lvl="2">
              <a:lnSpc>
                <a:spcPts val="4916"/>
              </a:lnSpc>
              <a:buFont typeface="Arial"/>
              <a:buChar char="⚬"/>
            </a:pPr>
            <a:r>
              <a:rPr lang="en-US" b="true" sz="3511">
                <a:solidFill>
                  <a:srgbClr val="3B41C9"/>
                </a:solidFill>
                <a:latin typeface="Montserrat Bold"/>
                <a:ea typeface="Montserrat Bold"/>
                <a:cs typeface="Montserrat Bold"/>
                <a:sym typeface="Montserrat Bold"/>
              </a:rPr>
              <a:t>useEffect - Managing Side Effects in React</a:t>
            </a:r>
          </a:p>
          <a:p>
            <a:pPr algn="l" marL="1516360" indent="-505453" lvl="2">
              <a:lnSpc>
                <a:spcPts val="4916"/>
              </a:lnSpc>
              <a:buFont typeface="Arial"/>
              <a:buChar char="⚬"/>
            </a:pPr>
            <a:r>
              <a:rPr lang="en-US" b="true" sz="3511">
                <a:solidFill>
                  <a:srgbClr val="3B41C9"/>
                </a:solidFill>
                <a:latin typeface="Montserrat Bold"/>
                <a:ea typeface="Montserrat Bold"/>
                <a:cs typeface="Montserrat Bold"/>
                <a:sym typeface="Montserrat Bold"/>
              </a:rPr>
              <a:t>useState - Managing Sate in functional Component</a:t>
            </a:r>
          </a:p>
          <a:p>
            <a:pPr algn="l" marL="758180" indent="-379090" lvl="1">
              <a:lnSpc>
                <a:spcPts val="4916"/>
              </a:lnSpc>
              <a:buFont typeface="Arial"/>
              <a:buChar char="•"/>
            </a:pPr>
            <a:r>
              <a:rPr lang="en-US" sz="3511">
                <a:solidFill>
                  <a:srgbClr val="3B41C9"/>
                </a:solidFill>
                <a:latin typeface="Montserrat"/>
                <a:ea typeface="Montserrat"/>
                <a:cs typeface="Montserrat"/>
                <a:sym typeface="Montserrat"/>
              </a:rPr>
              <a:t>Basic usage and syntax.</a:t>
            </a:r>
          </a:p>
          <a:p>
            <a:pPr algn="l" marL="758180" indent="-379090" lvl="1">
              <a:lnSpc>
                <a:spcPts val="4916"/>
              </a:lnSpc>
              <a:buFont typeface="Arial"/>
              <a:buChar char="•"/>
            </a:pPr>
            <a:r>
              <a:rPr lang="en-US" sz="3511">
                <a:solidFill>
                  <a:srgbClr val="3B41C9"/>
                </a:solidFill>
                <a:latin typeface="Montserrat"/>
                <a:ea typeface="Montserrat"/>
                <a:cs typeface="Montserrat"/>
                <a:sym typeface="Montserrat"/>
              </a:rPr>
              <a:t>Practical examples of it</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422662" y="-271867"/>
            <a:ext cx="5153784" cy="2576892"/>
          </a:xfrm>
          <a:custGeom>
            <a:avLst/>
            <a:gdLst/>
            <a:ahLst/>
            <a:cxnLst/>
            <a:rect r="r" b="b" t="t" l="l"/>
            <a:pathLst>
              <a:path h="2576892" w="5153784">
                <a:moveTo>
                  <a:pt x="0" y="0"/>
                </a:moveTo>
                <a:lnTo>
                  <a:pt x="5153784" y="0"/>
                </a:lnTo>
                <a:lnTo>
                  <a:pt x="5153784" y="2576892"/>
                </a:lnTo>
                <a:lnTo>
                  <a:pt x="0" y="25768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4" id="4"/>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1753411" y="4910118"/>
            <a:ext cx="8696364" cy="8696364"/>
          </a:xfrm>
          <a:custGeom>
            <a:avLst/>
            <a:gdLst/>
            <a:ahLst/>
            <a:cxnLst/>
            <a:rect r="r" b="b" t="t" l="l"/>
            <a:pathLst>
              <a:path h="8696364" w="8696364">
                <a:moveTo>
                  <a:pt x="0" y="0"/>
                </a:moveTo>
                <a:lnTo>
                  <a:pt x="8696364" y="0"/>
                </a:lnTo>
                <a:lnTo>
                  <a:pt x="8696364" y="8696364"/>
                </a:lnTo>
                <a:lnTo>
                  <a:pt x="0" y="869636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7339334"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6712263"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7519606"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10800000">
            <a:off x="16884741"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true" flipV="false" rot="0">
            <a:off x="0"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2" id="12"/>
          <p:cNvSpPr/>
          <p:nvPr/>
        </p:nvSpPr>
        <p:spPr>
          <a:xfrm flipH="false" flipV="false" rot="0">
            <a:off x="1712527" y="6310293"/>
            <a:ext cx="1076362" cy="1076362"/>
          </a:xfrm>
          <a:custGeom>
            <a:avLst/>
            <a:gdLst/>
            <a:ahLst/>
            <a:cxnLst/>
            <a:rect r="r" b="b" t="t" l="l"/>
            <a:pathLst>
              <a:path h="1076362" w="1076362">
                <a:moveTo>
                  <a:pt x="0" y="0"/>
                </a:moveTo>
                <a:lnTo>
                  <a:pt x="1076362" y="0"/>
                </a:lnTo>
                <a:lnTo>
                  <a:pt x="1076362" y="1076362"/>
                </a:lnTo>
                <a:lnTo>
                  <a:pt x="0" y="10763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0">
            <a:off x="9692750" y="805646"/>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818597" y="90473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5" id="15"/>
          <p:cNvSpPr/>
          <p:nvPr/>
        </p:nvSpPr>
        <p:spPr>
          <a:xfrm flipH="false" flipV="false" rot="0">
            <a:off x="10272120" y="3905954"/>
            <a:ext cx="6359575" cy="3949631"/>
          </a:xfrm>
          <a:custGeom>
            <a:avLst/>
            <a:gdLst/>
            <a:ahLst/>
            <a:cxnLst/>
            <a:rect r="r" b="b" t="t" l="l"/>
            <a:pathLst>
              <a:path h="3949631" w="6359575">
                <a:moveTo>
                  <a:pt x="0" y="0"/>
                </a:moveTo>
                <a:lnTo>
                  <a:pt x="6359575" y="0"/>
                </a:lnTo>
                <a:lnTo>
                  <a:pt x="6359575" y="3949631"/>
                </a:lnTo>
                <a:lnTo>
                  <a:pt x="0" y="3949631"/>
                </a:lnTo>
                <a:lnTo>
                  <a:pt x="0" y="0"/>
                </a:lnTo>
                <a:close/>
              </a:path>
            </a:pathLst>
          </a:custGeom>
          <a:blipFill>
            <a:blip r:embed="rId16"/>
            <a:stretch>
              <a:fillRect l="0" t="0" r="0" b="0"/>
            </a:stretch>
          </a:blipFill>
        </p:spPr>
      </p:sp>
      <p:sp>
        <p:nvSpPr>
          <p:cNvPr name="TextBox 16" id="16"/>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7" id="17"/>
          <p:cNvSpPr txBox="true"/>
          <p:nvPr/>
        </p:nvSpPr>
        <p:spPr>
          <a:xfrm rot="0">
            <a:off x="1712527" y="2479195"/>
            <a:ext cx="9638068" cy="3416300"/>
          </a:xfrm>
          <a:prstGeom prst="rect">
            <a:avLst/>
          </a:prstGeom>
        </p:spPr>
        <p:txBody>
          <a:bodyPr anchor="t" rtlCol="false" tIns="0" lIns="0" bIns="0" rIns="0">
            <a:spAutoFit/>
          </a:bodyPr>
          <a:lstStyle/>
          <a:p>
            <a:pPr algn="l">
              <a:lnSpc>
                <a:spcPts val="9099"/>
              </a:lnSpc>
            </a:pPr>
            <a:r>
              <a:rPr lang="en-US" sz="6499">
                <a:solidFill>
                  <a:srgbClr val="3B41C9"/>
                </a:solidFill>
                <a:latin typeface="Calistoga"/>
                <a:ea typeface="Calistoga"/>
                <a:cs typeface="Calistoga"/>
                <a:sym typeface="Calistoga"/>
              </a:rPr>
              <a:t>2.1. useState - Managing Sate in  functional Component</a:t>
            </a:r>
          </a:p>
        </p:txBody>
      </p:sp>
      <p:sp>
        <p:nvSpPr>
          <p:cNvPr name="TextBox 18" id="18"/>
          <p:cNvSpPr txBox="true"/>
          <p:nvPr/>
        </p:nvSpPr>
        <p:spPr>
          <a:xfrm rot="0">
            <a:off x="3200431" y="6583925"/>
            <a:ext cx="5193601" cy="1064261"/>
          </a:xfrm>
          <a:prstGeom prst="rect">
            <a:avLst/>
          </a:prstGeom>
        </p:spPr>
        <p:txBody>
          <a:bodyPr anchor="t" rtlCol="false" tIns="0" lIns="0" bIns="0" rIns="0">
            <a:spAutoFit/>
          </a:bodyPr>
          <a:lstStyle/>
          <a:p>
            <a:pPr algn="l">
              <a:lnSpc>
                <a:spcPts val="4339"/>
              </a:lnSpc>
            </a:pPr>
            <a:r>
              <a:rPr lang="en-US" sz="3099">
                <a:solidFill>
                  <a:srgbClr val="3B41C9"/>
                </a:solidFill>
                <a:latin typeface="Montserrat Classic"/>
                <a:ea typeface="Montserrat Classic"/>
                <a:cs typeface="Montserrat Classic"/>
                <a:sym typeface="Montserrat Classic"/>
              </a:rPr>
              <a:t>BASIC GUIDE &amp; PRACTICAL EXAMPLES</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901359" y="6191062"/>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538046" y="5065348"/>
            <a:ext cx="10754366" cy="943957"/>
          </a:xfrm>
          <a:custGeom>
            <a:avLst/>
            <a:gdLst/>
            <a:ahLst/>
            <a:cxnLst/>
            <a:rect r="r" b="b" t="t" l="l"/>
            <a:pathLst>
              <a:path h="943957" w="10754366">
                <a:moveTo>
                  <a:pt x="0" y="0"/>
                </a:moveTo>
                <a:lnTo>
                  <a:pt x="10754367" y="0"/>
                </a:lnTo>
                <a:lnTo>
                  <a:pt x="10754367" y="943957"/>
                </a:lnTo>
                <a:lnTo>
                  <a:pt x="0" y="943957"/>
                </a:lnTo>
                <a:lnTo>
                  <a:pt x="0" y="0"/>
                </a:lnTo>
                <a:close/>
              </a:path>
            </a:pathLst>
          </a:custGeom>
          <a:blipFill>
            <a:blip r:embed="rId14"/>
            <a:stretch>
              <a:fillRect l="0" t="0" r="0" b="0"/>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1538046" y="3256300"/>
            <a:ext cx="14302115" cy="1076325"/>
          </a:xfrm>
          <a:prstGeom prst="rect">
            <a:avLst/>
          </a:prstGeom>
        </p:spPr>
        <p:txBody>
          <a:bodyPr anchor="t" rtlCol="false" tIns="0" lIns="0" bIns="0" rIns="0">
            <a:spAutoFit/>
          </a:bodyPr>
          <a:lstStyle/>
          <a:p>
            <a:pPr algn="l">
              <a:lnSpc>
                <a:spcPts val="4200"/>
              </a:lnSpc>
              <a:spcBef>
                <a:spcPct val="0"/>
              </a:spcBef>
            </a:pPr>
            <a:r>
              <a:rPr lang="en-US" b="true" sz="3500">
                <a:solidFill>
                  <a:srgbClr val="000000"/>
                </a:solidFill>
                <a:latin typeface="Montserrat Bold"/>
                <a:ea typeface="Montserrat Bold"/>
                <a:cs typeface="Montserrat Bold"/>
                <a:sym typeface="Montserrat Bold"/>
              </a:rPr>
              <a:t>useState</a:t>
            </a:r>
            <a:r>
              <a:rPr lang="en-US" sz="3500">
                <a:solidFill>
                  <a:srgbClr val="000000"/>
                </a:solidFill>
                <a:latin typeface="Montserrat"/>
                <a:ea typeface="Montserrat"/>
                <a:cs typeface="Montserrat"/>
                <a:sym typeface="Montserrat"/>
              </a:rPr>
              <a:t> is a built-in React Hook for managing state in functional components.</a:t>
            </a:r>
          </a:p>
        </p:txBody>
      </p:sp>
      <p:sp>
        <p:nvSpPr>
          <p:cNvPr name="TextBox 13" id="13"/>
          <p:cNvSpPr txBox="true"/>
          <p:nvPr/>
        </p:nvSpPr>
        <p:spPr>
          <a:xfrm rot="0">
            <a:off x="5108840" y="1204730"/>
            <a:ext cx="8070321" cy="1111250"/>
          </a:xfrm>
          <a:prstGeom prst="rect">
            <a:avLst/>
          </a:prstGeom>
        </p:spPr>
        <p:txBody>
          <a:bodyPr anchor="t" rtlCol="false" tIns="0" lIns="0" bIns="0" rIns="0">
            <a:spAutoFit/>
          </a:bodyPr>
          <a:lstStyle/>
          <a:p>
            <a:pPr algn="l">
              <a:lnSpc>
                <a:spcPts val="9099"/>
              </a:lnSpc>
            </a:pPr>
            <a:r>
              <a:rPr lang="en-US" sz="6499">
                <a:solidFill>
                  <a:srgbClr val="3B41C9"/>
                </a:solidFill>
                <a:latin typeface="Calistoga"/>
                <a:ea typeface="Calistoga"/>
                <a:cs typeface="Calistoga"/>
                <a:sym typeface="Calistoga"/>
              </a:rPr>
              <a:t>What is useState?</a:t>
            </a:r>
          </a:p>
        </p:txBody>
      </p:sp>
      <p:sp>
        <p:nvSpPr>
          <p:cNvPr name="TextBox 14" id="14"/>
          <p:cNvSpPr txBox="true"/>
          <p:nvPr/>
        </p:nvSpPr>
        <p:spPr>
          <a:xfrm rot="0">
            <a:off x="1538046" y="6742027"/>
            <a:ext cx="9343565" cy="1390279"/>
          </a:xfrm>
          <a:prstGeom prst="rect">
            <a:avLst/>
          </a:prstGeom>
        </p:spPr>
        <p:txBody>
          <a:bodyPr anchor="t" rtlCol="false" tIns="0" lIns="0" bIns="0" rIns="0">
            <a:spAutoFit/>
          </a:bodyPr>
          <a:lstStyle/>
          <a:p>
            <a:pPr algn="just" marL="656521" indent="-328261" lvl="1">
              <a:lnSpc>
                <a:spcPts val="3649"/>
              </a:lnSpc>
              <a:buFont typeface="Arial"/>
              <a:buChar char="•"/>
            </a:pPr>
            <a:r>
              <a:rPr lang="en-US" b="true" sz="3040">
                <a:solidFill>
                  <a:srgbClr val="000000"/>
                </a:solidFill>
                <a:latin typeface="Montserrat Bold"/>
                <a:ea typeface="Montserrat Bold"/>
                <a:cs typeface="Montserrat Bold"/>
                <a:sym typeface="Montserrat Bold"/>
              </a:rPr>
              <a:t>state:</a:t>
            </a:r>
            <a:r>
              <a:rPr lang="en-US" sz="3040">
                <a:solidFill>
                  <a:srgbClr val="000000"/>
                </a:solidFill>
                <a:latin typeface="Montserrat"/>
                <a:ea typeface="Montserrat"/>
                <a:cs typeface="Montserrat"/>
                <a:sym typeface="Montserrat"/>
              </a:rPr>
              <a:t> Current state value.</a:t>
            </a:r>
          </a:p>
          <a:p>
            <a:pPr algn="just" marL="656521" indent="-328261" lvl="1">
              <a:lnSpc>
                <a:spcPts val="3649"/>
              </a:lnSpc>
              <a:buFont typeface="Arial"/>
              <a:buChar char="•"/>
            </a:pPr>
            <a:r>
              <a:rPr lang="en-US" b="true" sz="3040">
                <a:solidFill>
                  <a:srgbClr val="000000"/>
                </a:solidFill>
                <a:latin typeface="Montserrat Bold"/>
                <a:ea typeface="Montserrat Bold"/>
                <a:cs typeface="Montserrat Bold"/>
                <a:sym typeface="Montserrat Bold"/>
              </a:rPr>
              <a:t>setState:</a:t>
            </a:r>
            <a:r>
              <a:rPr lang="en-US" sz="3040">
                <a:solidFill>
                  <a:srgbClr val="000000"/>
                </a:solidFill>
                <a:latin typeface="Montserrat"/>
                <a:ea typeface="Montserrat"/>
                <a:cs typeface="Montserrat"/>
                <a:sym typeface="Montserrat"/>
              </a:rPr>
              <a:t> Function to update the state.</a:t>
            </a:r>
          </a:p>
          <a:p>
            <a:pPr algn="just" marL="656521" indent="-328261" lvl="1">
              <a:lnSpc>
                <a:spcPts val="3649"/>
              </a:lnSpc>
              <a:spcBef>
                <a:spcPct val="0"/>
              </a:spcBef>
              <a:buFont typeface="Arial"/>
              <a:buChar char="•"/>
            </a:pPr>
            <a:r>
              <a:rPr lang="en-US" b="true" sz="3040">
                <a:solidFill>
                  <a:srgbClr val="000000"/>
                </a:solidFill>
                <a:latin typeface="Montserrat Bold"/>
                <a:ea typeface="Montserrat Bold"/>
                <a:cs typeface="Montserrat Bold"/>
                <a:sym typeface="Montserrat Bold"/>
              </a:rPr>
              <a:t>initialValue:</a:t>
            </a:r>
            <a:r>
              <a:rPr lang="en-US" sz="3040">
                <a:solidFill>
                  <a:srgbClr val="000000"/>
                </a:solidFill>
                <a:latin typeface="Montserrat"/>
                <a:ea typeface="Montserrat"/>
                <a:cs typeface="Montserrat"/>
                <a:sym typeface="Montserrat"/>
              </a:rPr>
              <a:t> The initial state value.</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1807662" y="708190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18594" y="2992203"/>
            <a:ext cx="10955618" cy="4602936"/>
          </a:xfrm>
          <a:custGeom>
            <a:avLst/>
            <a:gdLst/>
            <a:ahLst/>
            <a:cxnLst/>
            <a:rect r="r" b="b" t="t" l="l"/>
            <a:pathLst>
              <a:path h="4602936" w="10955618">
                <a:moveTo>
                  <a:pt x="0" y="0"/>
                </a:moveTo>
                <a:lnTo>
                  <a:pt x="10955618" y="0"/>
                </a:lnTo>
                <a:lnTo>
                  <a:pt x="10955618" y="4602936"/>
                </a:lnTo>
                <a:lnTo>
                  <a:pt x="0" y="4602936"/>
                </a:lnTo>
                <a:lnTo>
                  <a:pt x="0" y="0"/>
                </a:lnTo>
                <a:close/>
              </a:path>
            </a:pathLst>
          </a:custGeom>
          <a:blipFill>
            <a:blip r:embed="rId10"/>
            <a:stretch>
              <a:fillRect l="0" t="0" r="0" b="0"/>
            </a:stretch>
          </a:blipFill>
        </p:spPr>
      </p:sp>
      <p:grpSp>
        <p:nvGrpSpPr>
          <p:cNvPr name="Group 8" id="8"/>
          <p:cNvGrpSpPr/>
          <p:nvPr/>
        </p:nvGrpSpPr>
        <p:grpSpPr>
          <a:xfrm rot="0">
            <a:off x="6303124" y="4017271"/>
            <a:ext cx="2111739" cy="637707"/>
            <a:chOff x="0" y="0"/>
            <a:chExt cx="556178" cy="167956"/>
          </a:xfrm>
        </p:grpSpPr>
        <p:sp>
          <p:nvSpPr>
            <p:cNvPr name="Freeform 9" id="9"/>
            <p:cNvSpPr/>
            <p:nvPr/>
          </p:nvSpPr>
          <p:spPr>
            <a:xfrm flipH="false" flipV="false" rot="0">
              <a:off x="0" y="0"/>
              <a:ext cx="556178" cy="167956"/>
            </a:xfrm>
            <a:custGeom>
              <a:avLst/>
              <a:gdLst/>
              <a:ahLst/>
              <a:cxnLst/>
              <a:rect r="r" b="b" t="t" l="l"/>
              <a:pathLst>
                <a:path h="167956" w="556178">
                  <a:moveTo>
                    <a:pt x="0" y="0"/>
                  </a:moveTo>
                  <a:lnTo>
                    <a:pt x="556178" y="0"/>
                  </a:lnTo>
                  <a:lnTo>
                    <a:pt x="556178" y="167956"/>
                  </a:lnTo>
                  <a:lnTo>
                    <a:pt x="0" y="167956"/>
                  </a:lnTo>
                  <a:close/>
                </a:path>
              </a:pathLst>
            </a:custGeom>
            <a:solidFill>
              <a:srgbClr val="000000">
                <a:alpha val="0"/>
              </a:srgbClr>
            </a:solidFill>
            <a:ln w="57150" cap="sq">
              <a:solidFill>
                <a:srgbClr val="DB2422"/>
              </a:solidFill>
              <a:prstDash val="solid"/>
              <a:miter/>
            </a:ln>
          </p:spPr>
        </p:sp>
        <p:sp>
          <p:nvSpPr>
            <p:cNvPr name="TextBox 10" id="10"/>
            <p:cNvSpPr txBox="true"/>
            <p:nvPr/>
          </p:nvSpPr>
          <p:spPr>
            <a:xfrm>
              <a:off x="0" y="0"/>
              <a:ext cx="556178" cy="167956"/>
            </a:xfrm>
            <a:prstGeom prst="rect">
              <a:avLst/>
            </a:prstGeom>
          </p:spPr>
          <p:txBody>
            <a:bodyPr anchor="ctr" rtlCol="false" tIns="50800" lIns="50800" bIns="50800" rIns="50800"/>
            <a:lstStyle/>
            <a:p>
              <a:pPr algn="ctr">
                <a:lnSpc>
                  <a:spcPts val="2160"/>
                </a:lnSpc>
              </a:pPr>
            </a:p>
          </p:txBody>
        </p:sp>
      </p:grpSp>
      <p:grpSp>
        <p:nvGrpSpPr>
          <p:cNvPr name="Group 11" id="11"/>
          <p:cNvGrpSpPr/>
          <p:nvPr/>
        </p:nvGrpSpPr>
        <p:grpSpPr>
          <a:xfrm rot="0">
            <a:off x="6440534" y="5968491"/>
            <a:ext cx="3260985" cy="512789"/>
            <a:chOff x="0" y="0"/>
            <a:chExt cx="858860" cy="135055"/>
          </a:xfrm>
        </p:grpSpPr>
        <p:sp>
          <p:nvSpPr>
            <p:cNvPr name="Freeform 12" id="12"/>
            <p:cNvSpPr/>
            <p:nvPr/>
          </p:nvSpPr>
          <p:spPr>
            <a:xfrm flipH="false" flipV="false" rot="0">
              <a:off x="0" y="0"/>
              <a:ext cx="858860" cy="135055"/>
            </a:xfrm>
            <a:custGeom>
              <a:avLst/>
              <a:gdLst/>
              <a:ahLst/>
              <a:cxnLst/>
              <a:rect r="r" b="b" t="t" l="l"/>
              <a:pathLst>
                <a:path h="135055" w="858860">
                  <a:moveTo>
                    <a:pt x="0" y="0"/>
                  </a:moveTo>
                  <a:lnTo>
                    <a:pt x="858860" y="0"/>
                  </a:lnTo>
                  <a:lnTo>
                    <a:pt x="858860" y="135055"/>
                  </a:lnTo>
                  <a:lnTo>
                    <a:pt x="0" y="135055"/>
                  </a:lnTo>
                  <a:close/>
                </a:path>
              </a:pathLst>
            </a:custGeom>
            <a:solidFill>
              <a:srgbClr val="000000">
                <a:alpha val="0"/>
              </a:srgbClr>
            </a:solidFill>
            <a:ln w="57150" cap="sq">
              <a:solidFill>
                <a:srgbClr val="DB2422"/>
              </a:solidFill>
              <a:prstDash val="solid"/>
              <a:miter/>
            </a:ln>
          </p:spPr>
        </p:sp>
        <p:sp>
          <p:nvSpPr>
            <p:cNvPr name="TextBox 13" id="13"/>
            <p:cNvSpPr txBox="true"/>
            <p:nvPr/>
          </p:nvSpPr>
          <p:spPr>
            <a:xfrm>
              <a:off x="0" y="0"/>
              <a:ext cx="858860" cy="135055"/>
            </a:xfrm>
            <a:prstGeom prst="rect">
              <a:avLst/>
            </a:prstGeom>
          </p:spPr>
          <p:txBody>
            <a:bodyPr anchor="ctr" rtlCol="false" tIns="50800" lIns="50800" bIns="50800" rIns="50800"/>
            <a:lstStyle/>
            <a:p>
              <a:pPr algn="ctr">
                <a:lnSpc>
                  <a:spcPts val="2160"/>
                </a:lnSpc>
              </a:pPr>
            </a:p>
          </p:txBody>
        </p:sp>
      </p:grpSp>
      <p:sp>
        <p:nvSpPr>
          <p:cNvPr name="Freeform 14" id="14"/>
          <p:cNvSpPr/>
          <p:nvPr/>
        </p:nvSpPr>
        <p:spPr>
          <a:xfrm flipH="false" flipV="false" rot="0">
            <a:off x="13576693" y="2518048"/>
            <a:ext cx="2903646" cy="5250904"/>
          </a:xfrm>
          <a:custGeom>
            <a:avLst/>
            <a:gdLst/>
            <a:ahLst/>
            <a:cxnLst/>
            <a:rect r="r" b="b" t="t" l="l"/>
            <a:pathLst>
              <a:path h="5250904" w="2903646">
                <a:moveTo>
                  <a:pt x="0" y="0"/>
                </a:moveTo>
                <a:lnTo>
                  <a:pt x="2903645" y="0"/>
                </a:lnTo>
                <a:lnTo>
                  <a:pt x="2903645" y="5250904"/>
                </a:lnTo>
                <a:lnTo>
                  <a:pt x="0" y="5250904"/>
                </a:lnTo>
                <a:lnTo>
                  <a:pt x="0" y="0"/>
                </a:lnTo>
                <a:close/>
              </a:path>
            </a:pathLst>
          </a:custGeom>
          <a:blipFill>
            <a:blip r:embed="rId11"/>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3666191" y="7956628"/>
            <a:ext cx="10955618" cy="914400"/>
          </a:xfrm>
          <a:prstGeom prst="rect">
            <a:avLst/>
          </a:prstGeom>
        </p:spPr>
        <p:txBody>
          <a:bodyPr anchor="t" rtlCol="false" tIns="0" lIns="0" bIns="0" rIns="0">
            <a:spAutoFit/>
          </a:bodyPr>
          <a:lstStyle/>
          <a:p>
            <a:pPr algn="just" marL="647700" indent="-323850" lvl="1">
              <a:lnSpc>
                <a:spcPts val="3600"/>
              </a:lnSpc>
              <a:buFont typeface="Arial"/>
              <a:buChar char="•"/>
            </a:pPr>
            <a:r>
              <a:rPr lang="en-US" sz="3000">
                <a:solidFill>
                  <a:srgbClr val="000000"/>
                </a:solidFill>
                <a:latin typeface="Montserrat"/>
                <a:ea typeface="Montserrat"/>
                <a:cs typeface="Montserrat"/>
                <a:sym typeface="Montserrat"/>
              </a:rPr>
              <a:t>Clicking the button updates the count state.</a:t>
            </a:r>
          </a:p>
          <a:p>
            <a:pPr algn="just" marL="647700" indent="-323850" lvl="1">
              <a:lnSpc>
                <a:spcPts val="3600"/>
              </a:lnSpc>
              <a:spcBef>
                <a:spcPct val="0"/>
              </a:spcBef>
              <a:buFont typeface="Arial"/>
              <a:buChar char="•"/>
            </a:pPr>
            <a:r>
              <a:rPr lang="en-US" sz="3000">
                <a:solidFill>
                  <a:srgbClr val="000000"/>
                </a:solidFill>
                <a:latin typeface="Montserrat"/>
                <a:ea typeface="Montserrat"/>
                <a:cs typeface="Montserrat"/>
                <a:sym typeface="Montserrat"/>
              </a:rPr>
              <a:t>The c</a:t>
            </a:r>
            <a:r>
              <a:rPr lang="en-US" sz="3000">
                <a:solidFill>
                  <a:srgbClr val="000000"/>
                </a:solidFill>
                <a:latin typeface="Montserrat"/>
                <a:ea typeface="Montserrat"/>
                <a:cs typeface="Montserrat"/>
                <a:sym typeface="Montserrat"/>
              </a:rPr>
              <a:t>omponent re-renders when the state changes.</a:t>
            </a:r>
          </a:p>
        </p:txBody>
      </p:sp>
      <p:sp>
        <p:nvSpPr>
          <p:cNvPr name="TextBox 17" id="17"/>
          <p:cNvSpPr txBox="true"/>
          <p:nvPr/>
        </p:nvSpPr>
        <p:spPr>
          <a:xfrm rot="0">
            <a:off x="4437661" y="904875"/>
            <a:ext cx="9412677" cy="1111250"/>
          </a:xfrm>
          <a:prstGeom prst="rect">
            <a:avLst/>
          </a:prstGeom>
        </p:spPr>
        <p:txBody>
          <a:bodyPr anchor="t" rtlCol="false" tIns="0" lIns="0" bIns="0" rIns="0">
            <a:spAutoFit/>
          </a:bodyPr>
          <a:lstStyle/>
          <a:p>
            <a:pPr algn="l">
              <a:lnSpc>
                <a:spcPts val="9099"/>
              </a:lnSpc>
            </a:pPr>
            <a:r>
              <a:rPr lang="en-US" sz="6499">
                <a:solidFill>
                  <a:srgbClr val="3B41C9"/>
                </a:solidFill>
                <a:latin typeface="Calistoga"/>
                <a:ea typeface="Calistoga"/>
                <a:cs typeface="Calistoga"/>
                <a:sym typeface="Calistoga"/>
              </a:rPr>
              <a:t>Example 1 - Counter App</a:t>
            </a:r>
          </a:p>
        </p:txBody>
      </p:sp>
      <p:grpSp>
        <p:nvGrpSpPr>
          <p:cNvPr name="Group 18" id="18"/>
          <p:cNvGrpSpPr/>
          <p:nvPr/>
        </p:nvGrpSpPr>
        <p:grpSpPr>
          <a:xfrm rot="0">
            <a:off x="14987423" y="5293671"/>
            <a:ext cx="637917" cy="674820"/>
            <a:chOff x="0" y="0"/>
            <a:chExt cx="168011" cy="177730"/>
          </a:xfrm>
        </p:grpSpPr>
        <p:sp>
          <p:nvSpPr>
            <p:cNvPr name="Freeform 19" id="19"/>
            <p:cNvSpPr/>
            <p:nvPr/>
          </p:nvSpPr>
          <p:spPr>
            <a:xfrm flipH="false" flipV="false" rot="0">
              <a:off x="0" y="0"/>
              <a:ext cx="168011" cy="177730"/>
            </a:xfrm>
            <a:custGeom>
              <a:avLst/>
              <a:gdLst/>
              <a:ahLst/>
              <a:cxnLst/>
              <a:rect r="r" b="b" t="t" l="l"/>
              <a:pathLst>
                <a:path h="177730" w="168011">
                  <a:moveTo>
                    <a:pt x="0" y="0"/>
                  </a:moveTo>
                  <a:lnTo>
                    <a:pt x="168011" y="0"/>
                  </a:lnTo>
                  <a:lnTo>
                    <a:pt x="168011" y="177730"/>
                  </a:lnTo>
                  <a:lnTo>
                    <a:pt x="0" y="177730"/>
                  </a:lnTo>
                  <a:close/>
                </a:path>
              </a:pathLst>
            </a:custGeom>
            <a:solidFill>
              <a:srgbClr val="000000">
                <a:alpha val="0"/>
              </a:srgbClr>
            </a:solidFill>
            <a:ln w="57150" cap="sq">
              <a:solidFill>
                <a:srgbClr val="DB2422"/>
              </a:solidFill>
              <a:prstDash val="solid"/>
              <a:miter/>
            </a:ln>
          </p:spPr>
        </p:sp>
        <p:sp>
          <p:nvSpPr>
            <p:cNvPr name="TextBox 20" id="20"/>
            <p:cNvSpPr txBox="true"/>
            <p:nvPr/>
          </p:nvSpPr>
          <p:spPr>
            <a:xfrm>
              <a:off x="0" y="0"/>
              <a:ext cx="168011" cy="177730"/>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817767" y="6931736"/>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9833514" y="2922889"/>
            <a:ext cx="6691293" cy="5779048"/>
          </a:xfrm>
          <a:custGeom>
            <a:avLst/>
            <a:gdLst/>
            <a:ahLst/>
            <a:cxnLst/>
            <a:rect r="r" b="b" t="t" l="l"/>
            <a:pathLst>
              <a:path h="5779048" w="6691293">
                <a:moveTo>
                  <a:pt x="0" y="0"/>
                </a:moveTo>
                <a:lnTo>
                  <a:pt x="6691293" y="0"/>
                </a:lnTo>
                <a:lnTo>
                  <a:pt x="6691293" y="5779048"/>
                </a:lnTo>
                <a:lnTo>
                  <a:pt x="0" y="5779048"/>
                </a:lnTo>
                <a:lnTo>
                  <a:pt x="0" y="0"/>
                </a:lnTo>
                <a:close/>
              </a:path>
            </a:pathLst>
          </a:custGeom>
          <a:blipFill>
            <a:blip r:embed="rId14"/>
            <a:stretch>
              <a:fillRect l="0" t="0" r="0" b="-4323"/>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1855401" y="3738039"/>
            <a:ext cx="6832281" cy="4276725"/>
          </a:xfrm>
          <a:prstGeom prst="rect">
            <a:avLst/>
          </a:prstGeom>
        </p:spPr>
        <p:txBody>
          <a:bodyPr anchor="t" rtlCol="false" tIns="0" lIns="0" bIns="0" rIns="0">
            <a:spAutoFit/>
          </a:bodyPr>
          <a:lstStyle/>
          <a:p>
            <a:pPr algn="just" marL="755651" indent="-377825" lvl="1">
              <a:lnSpc>
                <a:spcPts val="4200"/>
              </a:lnSpc>
              <a:buFont typeface="Arial"/>
              <a:buChar char="•"/>
            </a:pPr>
            <a:r>
              <a:rPr lang="en-US" sz="3500">
                <a:solidFill>
                  <a:srgbClr val="000000"/>
                </a:solidFill>
                <a:latin typeface="Montserrat"/>
                <a:ea typeface="Montserrat"/>
                <a:cs typeface="Montserrat"/>
                <a:sym typeface="Montserrat"/>
              </a:rPr>
              <a:t>Simpler and cleaner code compared to class components.</a:t>
            </a:r>
          </a:p>
          <a:p>
            <a:pPr algn="just" marL="755651" indent="-377825" lvl="1">
              <a:lnSpc>
                <a:spcPts val="4200"/>
              </a:lnSpc>
              <a:buFont typeface="Arial"/>
              <a:buChar char="•"/>
            </a:pPr>
            <a:r>
              <a:rPr lang="en-US" sz="3500">
                <a:solidFill>
                  <a:srgbClr val="000000"/>
                </a:solidFill>
                <a:latin typeface="Montserrat"/>
                <a:ea typeface="Montserrat"/>
                <a:cs typeface="Montserrat"/>
                <a:sym typeface="Montserrat"/>
              </a:rPr>
              <a:t>No need for </a:t>
            </a:r>
            <a:r>
              <a:rPr lang="en-US" b="true" sz="3500">
                <a:solidFill>
                  <a:srgbClr val="000000"/>
                </a:solidFill>
                <a:latin typeface="Montserrat Bold"/>
                <a:ea typeface="Montserrat Bold"/>
                <a:cs typeface="Montserrat Bold"/>
                <a:sym typeface="Montserrat Bold"/>
              </a:rPr>
              <a:t>this.state</a:t>
            </a:r>
            <a:r>
              <a:rPr lang="en-US" sz="3500">
                <a:solidFill>
                  <a:srgbClr val="000000"/>
                </a:solidFill>
                <a:latin typeface="Montserrat"/>
                <a:ea typeface="Montserrat"/>
                <a:cs typeface="Montserrat"/>
                <a:sym typeface="Montserrat"/>
              </a:rPr>
              <a:t> or </a:t>
            </a:r>
            <a:r>
              <a:rPr lang="en-US" b="true" sz="3500">
                <a:solidFill>
                  <a:srgbClr val="000000"/>
                </a:solidFill>
                <a:latin typeface="Montserrat Bold"/>
                <a:ea typeface="Montserrat Bold"/>
                <a:cs typeface="Montserrat Bold"/>
                <a:sym typeface="Montserrat Bold"/>
              </a:rPr>
              <a:t>this.setState</a:t>
            </a:r>
            <a:r>
              <a:rPr lang="en-US" sz="3500">
                <a:solidFill>
                  <a:srgbClr val="000000"/>
                </a:solidFill>
                <a:latin typeface="Montserrat"/>
                <a:ea typeface="Montserrat"/>
                <a:cs typeface="Montserrat"/>
                <a:sym typeface="Montserrat"/>
              </a:rPr>
              <a:t>.</a:t>
            </a:r>
          </a:p>
          <a:p>
            <a:pPr algn="just" marL="755651" indent="-377825" lvl="1">
              <a:lnSpc>
                <a:spcPts val="4200"/>
              </a:lnSpc>
              <a:spcBef>
                <a:spcPct val="0"/>
              </a:spcBef>
              <a:buFont typeface="Arial"/>
              <a:buChar char="•"/>
            </a:pPr>
            <a:r>
              <a:rPr lang="en-US" sz="3500">
                <a:solidFill>
                  <a:srgbClr val="000000"/>
                </a:solidFill>
                <a:latin typeface="Montserrat"/>
                <a:ea typeface="Montserrat"/>
                <a:cs typeface="Montserrat"/>
                <a:sym typeface="Montserrat"/>
              </a:rPr>
              <a:t>Improves readability and maintainability of components.</a:t>
            </a:r>
          </a:p>
        </p:txBody>
      </p:sp>
      <p:sp>
        <p:nvSpPr>
          <p:cNvPr name="TextBox 13" id="13"/>
          <p:cNvSpPr txBox="true"/>
          <p:nvPr/>
        </p:nvSpPr>
        <p:spPr>
          <a:xfrm rot="0">
            <a:off x="5108840" y="1204730"/>
            <a:ext cx="8070321" cy="1111250"/>
          </a:xfrm>
          <a:prstGeom prst="rect">
            <a:avLst/>
          </a:prstGeom>
        </p:spPr>
        <p:txBody>
          <a:bodyPr anchor="t" rtlCol="false" tIns="0" lIns="0" bIns="0" rIns="0">
            <a:spAutoFit/>
          </a:bodyPr>
          <a:lstStyle/>
          <a:p>
            <a:pPr algn="l">
              <a:lnSpc>
                <a:spcPts val="9099"/>
              </a:lnSpc>
            </a:pPr>
            <a:r>
              <a:rPr lang="en-US" sz="6499">
                <a:solidFill>
                  <a:srgbClr val="3B41C9"/>
                </a:solidFill>
                <a:latin typeface="Calistoga"/>
                <a:ea typeface="Calistoga"/>
                <a:cs typeface="Calistoga"/>
                <a:sym typeface="Calistoga"/>
              </a:rPr>
              <a:t>Why use useState?</a:t>
            </a:r>
          </a:p>
        </p:txBody>
      </p:sp>
      <p:grpSp>
        <p:nvGrpSpPr>
          <p:cNvPr name="Group 14" id="14"/>
          <p:cNvGrpSpPr/>
          <p:nvPr/>
        </p:nvGrpSpPr>
        <p:grpSpPr>
          <a:xfrm rot="0">
            <a:off x="10104002" y="3945016"/>
            <a:ext cx="1309549" cy="429731"/>
            <a:chOff x="0" y="0"/>
            <a:chExt cx="344902" cy="113180"/>
          </a:xfrm>
        </p:grpSpPr>
        <p:sp>
          <p:nvSpPr>
            <p:cNvPr name="Freeform 15" id="15"/>
            <p:cNvSpPr/>
            <p:nvPr/>
          </p:nvSpPr>
          <p:spPr>
            <a:xfrm flipH="false" flipV="false" rot="0">
              <a:off x="0" y="0"/>
              <a:ext cx="344902" cy="113180"/>
            </a:xfrm>
            <a:custGeom>
              <a:avLst/>
              <a:gdLst/>
              <a:ahLst/>
              <a:cxnLst/>
              <a:rect r="r" b="b" t="t" l="l"/>
              <a:pathLst>
                <a:path h="113180" w="344902">
                  <a:moveTo>
                    <a:pt x="0" y="0"/>
                  </a:moveTo>
                  <a:lnTo>
                    <a:pt x="344902" y="0"/>
                  </a:lnTo>
                  <a:lnTo>
                    <a:pt x="344902" y="113180"/>
                  </a:lnTo>
                  <a:lnTo>
                    <a:pt x="0" y="113180"/>
                  </a:lnTo>
                  <a:close/>
                </a:path>
              </a:pathLst>
            </a:custGeom>
            <a:solidFill>
              <a:srgbClr val="000000">
                <a:alpha val="0"/>
              </a:srgbClr>
            </a:solidFill>
            <a:ln w="57150" cap="sq">
              <a:solidFill>
                <a:srgbClr val="DB2422"/>
              </a:solidFill>
              <a:prstDash val="solid"/>
              <a:miter/>
            </a:ln>
          </p:spPr>
        </p:sp>
        <p:sp>
          <p:nvSpPr>
            <p:cNvPr name="TextBox 16" id="16"/>
            <p:cNvSpPr txBox="true"/>
            <p:nvPr/>
          </p:nvSpPr>
          <p:spPr>
            <a:xfrm>
              <a:off x="0" y="0"/>
              <a:ext cx="344902" cy="113180"/>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3257864" y="6918083"/>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3990816" y="4028732"/>
            <a:ext cx="6943053" cy="4532088"/>
          </a:xfrm>
          <a:custGeom>
            <a:avLst/>
            <a:gdLst/>
            <a:ahLst/>
            <a:cxnLst/>
            <a:rect r="r" b="b" t="t" l="l"/>
            <a:pathLst>
              <a:path h="4532088" w="6943053">
                <a:moveTo>
                  <a:pt x="0" y="0"/>
                </a:moveTo>
                <a:lnTo>
                  <a:pt x="6943053" y="0"/>
                </a:lnTo>
                <a:lnTo>
                  <a:pt x="6943053" y="4532087"/>
                </a:lnTo>
                <a:lnTo>
                  <a:pt x="0" y="4532087"/>
                </a:lnTo>
                <a:lnTo>
                  <a:pt x="0" y="0"/>
                </a:lnTo>
                <a:close/>
              </a:path>
            </a:pathLst>
          </a:custGeom>
          <a:blipFill>
            <a:blip r:embed="rId10"/>
            <a:stretch>
              <a:fillRect l="0" t="0" r="0" b="0"/>
            </a:stretch>
          </a:blipFill>
        </p:spPr>
      </p:sp>
      <p:grpSp>
        <p:nvGrpSpPr>
          <p:cNvPr name="Group 8" id="8"/>
          <p:cNvGrpSpPr/>
          <p:nvPr/>
        </p:nvGrpSpPr>
        <p:grpSpPr>
          <a:xfrm rot="0">
            <a:off x="7327507" y="4264884"/>
            <a:ext cx="1888909" cy="563430"/>
            <a:chOff x="0" y="0"/>
            <a:chExt cx="497490" cy="148393"/>
          </a:xfrm>
        </p:grpSpPr>
        <p:sp>
          <p:nvSpPr>
            <p:cNvPr name="Freeform 9" id="9"/>
            <p:cNvSpPr/>
            <p:nvPr/>
          </p:nvSpPr>
          <p:spPr>
            <a:xfrm flipH="false" flipV="false" rot="0">
              <a:off x="0" y="0"/>
              <a:ext cx="497490" cy="148393"/>
            </a:xfrm>
            <a:custGeom>
              <a:avLst/>
              <a:gdLst/>
              <a:ahLst/>
              <a:cxnLst/>
              <a:rect r="r" b="b" t="t" l="l"/>
              <a:pathLst>
                <a:path h="148393" w="497490">
                  <a:moveTo>
                    <a:pt x="0" y="0"/>
                  </a:moveTo>
                  <a:lnTo>
                    <a:pt x="497490" y="0"/>
                  </a:lnTo>
                  <a:lnTo>
                    <a:pt x="497490" y="148393"/>
                  </a:lnTo>
                  <a:lnTo>
                    <a:pt x="0" y="148393"/>
                  </a:lnTo>
                  <a:close/>
                </a:path>
              </a:pathLst>
            </a:custGeom>
            <a:solidFill>
              <a:srgbClr val="000000">
                <a:alpha val="0"/>
              </a:srgbClr>
            </a:solidFill>
            <a:ln w="57150" cap="sq">
              <a:solidFill>
                <a:srgbClr val="DB2422"/>
              </a:solidFill>
              <a:prstDash val="solid"/>
              <a:miter/>
            </a:ln>
          </p:spPr>
        </p:sp>
        <p:sp>
          <p:nvSpPr>
            <p:cNvPr name="TextBox 10" id="10"/>
            <p:cNvSpPr txBox="true"/>
            <p:nvPr/>
          </p:nvSpPr>
          <p:spPr>
            <a:xfrm>
              <a:off x="0" y="0"/>
              <a:ext cx="497490" cy="148393"/>
            </a:xfrm>
            <a:prstGeom prst="rect">
              <a:avLst/>
            </a:prstGeom>
          </p:spPr>
          <p:txBody>
            <a:bodyPr anchor="ctr" rtlCol="false" tIns="50800" lIns="50800" bIns="50800" rIns="50800"/>
            <a:lstStyle/>
            <a:p>
              <a:pPr algn="ctr">
                <a:lnSpc>
                  <a:spcPts val="2160"/>
                </a:lnSpc>
              </a:pPr>
            </a:p>
          </p:txBody>
        </p:sp>
      </p:grpSp>
      <p:grpSp>
        <p:nvGrpSpPr>
          <p:cNvPr name="Group 11" id="11"/>
          <p:cNvGrpSpPr/>
          <p:nvPr/>
        </p:nvGrpSpPr>
        <p:grpSpPr>
          <a:xfrm rot="0">
            <a:off x="7227365" y="6467326"/>
            <a:ext cx="3315025" cy="563430"/>
            <a:chOff x="0" y="0"/>
            <a:chExt cx="873093" cy="148393"/>
          </a:xfrm>
        </p:grpSpPr>
        <p:sp>
          <p:nvSpPr>
            <p:cNvPr name="Freeform 12" id="12"/>
            <p:cNvSpPr/>
            <p:nvPr/>
          </p:nvSpPr>
          <p:spPr>
            <a:xfrm flipH="false" flipV="false" rot="0">
              <a:off x="0" y="0"/>
              <a:ext cx="873093" cy="148393"/>
            </a:xfrm>
            <a:custGeom>
              <a:avLst/>
              <a:gdLst/>
              <a:ahLst/>
              <a:cxnLst/>
              <a:rect r="r" b="b" t="t" l="l"/>
              <a:pathLst>
                <a:path h="148393" w="873093">
                  <a:moveTo>
                    <a:pt x="0" y="0"/>
                  </a:moveTo>
                  <a:lnTo>
                    <a:pt x="873093" y="0"/>
                  </a:lnTo>
                  <a:lnTo>
                    <a:pt x="873093" y="148393"/>
                  </a:lnTo>
                  <a:lnTo>
                    <a:pt x="0" y="148393"/>
                  </a:lnTo>
                  <a:close/>
                </a:path>
              </a:pathLst>
            </a:custGeom>
            <a:solidFill>
              <a:srgbClr val="000000">
                <a:alpha val="0"/>
              </a:srgbClr>
            </a:solidFill>
            <a:ln w="57150" cap="sq">
              <a:solidFill>
                <a:srgbClr val="DB2422"/>
              </a:solidFill>
              <a:prstDash val="solid"/>
              <a:miter/>
            </a:ln>
          </p:spPr>
        </p:sp>
        <p:sp>
          <p:nvSpPr>
            <p:cNvPr name="TextBox 13" id="13"/>
            <p:cNvSpPr txBox="true"/>
            <p:nvPr/>
          </p:nvSpPr>
          <p:spPr>
            <a:xfrm>
              <a:off x="0" y="0"/>
              <a:ext cx="873093" cy="148393"/>
            </a:xfrm>
            <a:prstGeom prst="rect">
              <a:avLst/>
            </a:prstGeom>
          </p:spPr>
          <p:txBody>
            <a:bodyPr anchor="ctr" rtlCol="false" tIns="50800" lIns="50800" bIns="50800" rIns="50800"/>
            <a:lstStyle/>
            <a:p>
              <a:pPr algn="ctr">
                <a:lnSpc>
                  <a:spcPts val="2160"/>
                </a:lnSpc>
              </a:pPr>
            </a:p>
          </p:txBody>
        </p:sp>
      </p:grpSp>
      <p:grpSp>
        <p:nvGrpSpPr>
          <p:cNvPr name="Group 14" id="14"/>
          <p:cNvGrpSpPr/>
          <p:nvPr/>
        </p:nvGrpSpPr>
        <p:grpSpPr>
          <a:xfrm rot="0">
            <a:off x="6877758" y="7129015"/>
            <a:ext cx="1487814" cy="563430"/>
            <a:chOff x="0" y="0"/>
            <a:chExt cx="391852" cy="148393"/>
          </a:xfrm>
        </p:grpSpPr>
        <p:sp>
          <p:nvSpPr>
            <p:cNvPr name="Freeform 15" id="15"/>
            <p:cNvSpPr/>
            <p:nvPr/>
          </p:nvSpPr>
          <p:spPr>
            <a:xfrm flipH="false" flipV="false" rot="0">
              <a:off x="0" y="0"/>
              <a:ext cx="391852" cy="148393"/>
            </a:xfrm>
            <a:custGeom>
              <a:avLst/>
              <a:gdLst/>
              <a:ahLst/>
              <a:cxnLst/>
              <a:rect r="r" b="b" t="t" l="l"/>
              <a:pathLst>
                <a:path h="148393" w="391852">
                  <a:moveTo>
                    <a:pt x="0" y="0"/>
                  </a:moveTo>
                  <a:lnTo>
                    <a:pt x="391852" y="0"/>
                  </a:lnTo>
                  <a:lnTo>
                    <a:pt x="391852" y="148393"/>
                  </a:lnTo>
                  <a:lnTo>
                    <a:pt x="0" y="148393"/>
                  </a:lnTo>
                  <a:close/>
                </a:path>
              </a:pathLst>
            </a:custGeom>
            <a:solidFill>
              <a:srgbClr val="000000">
                <a:alpha val="0"/>
              </a:srgbClr>
            </a:solidFill>
            <a:ln w="57150" cap="sq">
              <a:solidFill>
                <a:srgbClr val="DB2422"/>
              </a:solidFill>
              <a:prstDash val="solid"/>
              <a:miter/>
            </a:ln>
          </p:spPr>
        </p:sp>
        <p:sp>
          <p:nvSpPr>
            <p:cNvPr name="TextBox 16" id="16"/>
            <p:cNvSpPr txBox="true"/>
            <p:nvPr/>
          </p:nvSpPr>
          <p:spPr>
            <a:xfrm>
              <a:off x="0" y="0"/>
              <a:ext cx="391852" cy="148393"/>
            </a:xfrm>
            <a:prstGeom prst="rect">
              <a:avLst/>
            </a:prstGeom>
          </p:spPr>
          <p:txBody>
            <a:bodyPr anchor="ctr" rtlCol="false" tIns="50800" lIns="50800" bIns="50800" rIns="50800"/>
            <a:lstStyle/>
            <a:p>
              <a:pPr algn="ctr">
                <a:lnSpc>
                  <a:spcPts val="2160"/>
                </a:lnSpc>
              </a:pPr>
            </a:p>
          </p:txBody>
        </p:sp>
      </p:grpSp>
      <p:sp>
        <p:nvSpPr>
          <p:cNvPr name="Freeform 17" id="17"/>
          <p:cNvSpPr/>
          <p:nvPr/>
        </p:nvSpPr>
        <p:spPr>
          <a:xfrm flipH="false" flipV="false" rot="0">
            <a:off x="12322257" y="3145062"/>
            <a:ext cx="2707879" cy="5415757"/>
          </a:xfrm>
          <a:custGeom>
            <a:avLst/>
            <a:gdLst/>
            <a:ahLst/>
            <a:cxnLst/>
            <a:rect r="r" b="b" t="t" l="l"/>
            <a:pathLst>
              <a:path h="5415757" w="2707879">
                <a:moveTo>
                  <a:pt x="0" y="0"/>
                </a:moveTo>
                <a:lnTo>
                  <a:pt x="2707879" y="0"/>
                </a:lnTo>
                <a:lnTo>
                  <a:pt x="2707879" y="5415757"/>
                </a:lnTo>
                <a:lnTo>
                  <a:pt x="0" y="5415757"/>
                </a:lnTo>
                <a:lnTo>
                  <a:pt x="0" y="0"/>
                </a:lnTo>
                <a:close/>
              </a:path>
            </a:pathLst>
          </a:custGeom>
          <a:blipFill>
            <a:blip r:embed="rId11"/>
            <a:stretch>
              <a:fillRect l="0" t="0" r="0" b="0"/>
            </a:stretch>
          </a:blipFill>
        </p:spPr>
      </p:sp>
      <p:sp>
        <p:nvSpPr>
          <p:cNvPr name="TextBox 18" id="18"/>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9" id="19"/>
          <p:cNvSpPr txBox="true"/>
          <p:nvPr/>
        </p:nvSpPr>
        <p:spPr>
          <a:xfrm rot="0">
            <a:off x="3571850" y="8973536"/>
            <a:ext cx="11144299" cy="914400"/>
          </a:xfrm>
          <a:prstGeom prst="rect">
            <a:avLst/>
          </a:prstGeom>
        </p:spPr>
        <p:txBody>
          <a:bodyPr anchor="t" rtlCol="false" tIns="0" lIns="0" bIns="0" rIns="0">
            <a:spAutoFit/>
          </a:bodyPr>
          <a:lstStyle/>
          <a:p>
            <a:pPr algn="just" marL="647700" indent="-323850" lvl="1">
              <a:lnSpc>
                <a:spcPts val="3600"/>
              </a:lnSpc>
              <a:buFont typeface="Arial"/>
              <a:buChar char="•"/>
            </a:pPr>
            <a:r>
              <a:rPr lang="en-US" sz="3000">
                <a:solidFill>
                  <a:srgbClr val="000000"/>
                </a:solidFill>
                <a:latin typeface="Montserrat"/>
                <a:ea typeface="Montserrat"/>
                <a:cs typeface="Montserrat"/>
                <a:sym typeface="Montserrat"/>
              </a:rPr>
              <a:t>Updates state dynamically as the user types.</a:t>
            </a:r>
          </a:p>
          <a:p>
            <a:pPr algn="just" marL="647700" indent="-323850" lvl="1">
              <a:lnSpc>
                <a:spcPts val="3600"/>
              </a:lnSpc>
              <a:spcBef>
                <a:spcPct val="0"/>
              </a:spcBef>
              <a:buFont typeface="Arial"/>
              <a:buChar char="•"/>
            </a:pPr>
            <a:r>
              <a:rPr lang="en-US" sz="3000">
                <a:solidFill>
                  <a:srgbClr val="000000"/>
                </a:solidFill>
                <a:latin typeface="Montserrat"/>
                <a:ea typeface="Montserrat"/>
                <a:cs typeface="Montserrat"/>
                <a:sym typeface="Montserrat"/>
              </a:rPr>
              <a:t>Demonstrates controlled components in React.</a:t>
            </a:r>
          </a:p>
        </p:txBody>
      </p:sp>
      <p:sp>
        <p:nvSpPr>
          <p:cNvPr name="TextBox 20" id="20"/>
          <p:cNvSpPr txBox="true"/>
          <p:nvPr/>
        </p:nvSpPr>
        <p:spPr>
          <a:xfrm rot="0">
            <a:off x="1550719" y="2916462"/>
            <a:ext cx="16230600" cy="457200"/>
          </a:xfrm>
          <a:prstGeom prst="rect">
            <a:avLst/>
          </a:prstGeom>
        </p:spPr>
        <p:txBody>
          <a:bodyPr anchor="t" rtlCol="false" tIns="0" lIns="0" bIns="0" rIns="0">
            <a:spAutoFit/>
          </a:bodyPr>
          <a:lstStyle/>
          <a:p>
            <a:pPr algn="just">
              <a:lnSpc>
                <a:spcPts val="3600"/>
              </a:lnSpc>
              <a:spcBef>
                <a:spcPct val="0"/>
              </a:spcBef>
            </a:pPr>
            <a:r>
              <a:rPr lang="en-US" b="true" sz="3000">
                <a:solidFill>
                  <a:srgbClr val="000000"/>
                </a:solidFill>
                <a:latin typeface="Montserrat Bold"/>
                <a:ea typeface="Montserrat Bold"/>
                <a:cs typeface="Montserrat Bold"/>
                <a:sym typeface="Montserrat Bold"/>
              </a:rPr>
              <a:t>Example:</a:t>
            </a:r>
            <a:r>
              <a:rPr lang="en-US" sz="3000">
                <a:solidFill>
                  <a:srgbClr val="000000"/>
                </a:solidFill>
                <a:latin typeface="Montserrat"/>
                <a:ea typeface="Montserrat"/>
                <a:cs typeface="Montserrat"/>
                <a:sym typeface="Montserrat"/>
              </a:rPr>
              <a:t> Managing input field values</a:t>
            </a:r>
          </a:p>
        </p:txBody>
      </p:sp>
      <p:sp>
        <p:nvSpPr>
          <p:cNvPr name="TextBox 21" id="21"/>
          <p:cNvSpPr txBox="true"/>
          <p:nvPr/>
        </p:nvSpPr>
        <p:spPr>
          <a:xfrm rot="0">
            <a:off x="4437661" y="904875"/>
            <a:ext cx="9412677" cy="1111250"/>
          </a:xfrm>
          <a:prstGeom prst="rect">
            <a:avLst/>
          </a:prstGeom>
        </p:spPr>
        <p:txBody>
          <a:bodyPr anchor="t" rtlCol="false" tIns="0" lIns="0" bIns="0" rIns="0">
            <a:spAutoFit/>
          </a:bodyPr>
          <a:lstStyle/>
          <a:p>
            <a:pPr algn="l">
              <a:lnSpc>
                <a:spcPts val="9099"/>
              </a:lnSpc>
            </a:pPr>
            <a:r>
              <a:rPr lang="en-US" sz="6499">
                <a:solidFill>
                  <a:srgbClr val="3B41C9"/>
                </a:solidFill>
                <a:latin typeface="Calistoga"/>
                <a:ea typeface="Calistoga"/>
                <a:cs typeface="Calistoga"/>
                <a:sym typeface="Calistoga"/>
              </a:rPr>
              <a:t>Example 2 - Form Input</a:t>
            </a:r>
          </a:p>
        </p:txBody>
      </p:sp>
      <p:grpSp>
        <p:nvGrpSpPr>
          <p:cNvPr name="Group 22" id="22"/>
          <p:cNvGrpSpPr/>
          <p:nvPr/>
        </p:nvGrpSpPr>
        <p:grpSpPr>
          <a:xfrm rot="0">
            <a:off x="12585041" y="5903896"/>
            <a:ext cx="2131109" cy="1396936"/>
            <a:chOff x="0" y="0"/>
            <a:chExt cx="561280" cy="367917"/>
          </a:xfrm>
        </p:grpSpPr>
        <p:sp>
          <p:nvSpPr>
            <p:cNvPr name="Freeform 23" id="23"/>
            <p:cNvSpPr/>
            <p:nvPr/>
          </p:nvSpPr>
          <p:spPr>
            <a:xfrm flipH="false" flipV="false" rot="0">
              <a:off x="0" y="0"/>
              <a:ext cx="561280" cy="367917"/>
            </a:xfrm>
            <a:custGeom>
              <a:avLst/>
              <a:gdLst/>
              <a:ahLst/>
              <a:cxnLst/>
              <a:rect r="r" b="b" t="t" l="l"/>
              <a:pathLst>
                <a:path h="367917" w="561280">
                  <a:moveTo>
                    <a:pt x="0" y="0"/>
                  </a:moveTo>
                  <a:lnTo>
                    <a:pt x="561280" y="0"/>
                  </a:lnTo>
                  <a:lnTo>
                    <a:pt x="561280" y="367917"/>
                  </a:lnTo>
                  <a:lnTo>
                    <a:pt x="0" y="367917"/>
                  </a:lnTo>
                  <a:close/>
                </a:path>
              </a:pathLst>
            </a:custGeom>
            <a:solidFill>
              <a:srgbClr val="000000">
                <a:alpha val="0"/>
              </a:srgbClr>
            </a:solidFill>
            <a:ln w="57150" cap="sq">
              <a:solidFill>
                <a:srgbClr val="DB2422"/>
              </a:solidFill>
              <a:prstDash val="solid"/>
              <a:miter/>
            </a:ln>
          </p:spPr>
        </p:sp>
        <p:sp>
          <p:nvSpPr>
            <p:cNvPr name="TextBox 24" id="24"/>
            <p:cNvSpPr txBox="true"/>
            <p:nvPr/>
          </p:nvSpPr>
          <p:spPr>
            <a:xfrm>
              <a:off x="0" y="0"/>
              <a:ext cx="561280" cy="367917"/>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817767" y="6931736"/>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550719" y="3689345"/>
            <a:ext cx="8808417" cy="4885128"/>
          </a:xfrm>
          <a:custGeom>
            <a:avLst/>
            <a:gdLst/>
            <a:ahLst/>
            <a:cxnLst/>
            <a:rect r="r" b="b" t="t" l="l"/>
            <a:pathLst>
              <a:path h="4885128" w="8808417">
                <a:moveTo>
                  <a:pt x="0" y="0"/>
                </a:moveTo>
                <a:lnTo>
                  <a:pt x="8808417" y="0"/>
                </a:lnTo>
                <a:lnTo>
                  <a:pt x="8808417" y="4885128"/>
                </a:lnTo>
                <a:lnTo>
                  <a:pt x="0" y="4885128"/>
                </a:lnTo>
                <a:lnTo>
                  <a:pt x="0" y="0"/>
                </a:lnTo>
                <a:close/>
              </a:path>
            </a:pathLst>
          </a:custGeom>
          <a:blipFill>
            <a:blip r:embed="rId10"/>
            <a:stretch>
              <a:fillRect l="0" t="0" r="0" b="0"/>
            </a:stretch>
          </a:blipFill>
        </p:spPr>
      </p:sp>
      <p:grpSp>
        <p:nvGrpSpPr>
          <p:cNvPr name="Group 8" id="8"/>
          <p:cNvGrpSpPr/>
          <p:nvPr/>
        </p:nvGrpSpPr>
        <p:grpSpPr>
          <a:xfrm rot="0">
            <a:off x="5331656" y="3689345"/>
            <a:ext cx="2056980" cy="752510"/>
            <a:chOff x="0" y="0"/>
            <a:chExt cx="541756" cy="198192"/>
          </a:xfrm>
        </p:grpSpPr>
        <p:sp>
          <p:nvSpPr>
            <p:cNvPr name="Freeform 9" id="9"/>
            <p:cNvSpPr/>
            <p:nvPr/>
          </p:nvSpPr>
          <p:spPr>
            <a:xfrm flipH="false" flipV="false" rot="0">
              <a:off x="0" y="0"/>
              <a:ext cx="541756" cy="198192"/>
            </a:xfrm>
            <a:custGeom>
              <a:avLst/>
              <a:gdLst/>
              <a:ahLst/>
              <a:cxnLst/>
              <a:rect r="r" b="b" t="t" l="l"/>
              <a:pathLst>
                <a:path h="198192" w="541756">
                  <a:moveTo>
                    <a:pt x="0" y="0"/>
                  </a:moveTo>
                  <a:lnTo>
                    <a:pt x="541756" y="0"/>
                  </a:lnTo>
                  <a:lnTo>
                    <a:pt x="541756" y="198192"/>
                  </a:lnTo>
                  <a:lnTo>
                    <a:pt x="0" y="198192"/>
                  </a:lnTo>
                  <a:close/>
                </a:path>
              </a:pathLst>
            </a:custGeom>
            <a:solidFill>
              <a:srgbClr val="000000">
                <a:alpha val="0"/>
              </a:srgbClr>
            </a:solidFill>
            <a:ln w="57150" cap="sq">
              <a:solidFill>
                <a:srgbClr val="DB2422"/>
              </a:solidFill>
              <a:prstDash val="solid"/>
              <a:miter/>
            </a:ln>
          </p:spPr>
        </p:sp>
        <p:sp>
          <p:nvSpPr>
            <p:cNvPr name="TextBox 10" id="10"/>
            <p:cNvSpPr txBox="true"/>
            <p:nvPr/>
          </p:nvSpPr>
          <p:spPr>
            <a:xfrm>
              <a:off x="0" y="0"/>
              <a:ext cx="541756" cy="198192"/>
            </a:xfrm>
            <a:prstGeom prst="rect">
              <a:avLst/>
            </a:prstGeom>
          </p:spPr>
          <p:txBody>
            <a:bodyPr anchor="ctr" rtlCol="false" tIns="50800" lIns="50800" bIns="50800" rIns="50800"/>
            <a:lstStyle/>
            <a:p>
              <a:pPr algn="ctr">
                <a:lnSpc>
                  <a:spcPts val="2160"/>
                </a:lnSpc>
              </a:pPr>
            </a:p>
          </p:txBody>
        </p:sp>
      </p:grpSp>
      <p:grpSp>
        <p:nvGrpSpPr>
          <p:cNvPr name="Group 11" id="11"/>
          <p:cNvGrpSpPr/>
          <p:nvPr/>
        </p:nvGrpSpPr>
        <p:grpSpPr>
          <a:xfrm rot="0">
            <a:off x="5132071" y="7142669"/>
            <a:ext cx="2414132" cy="605448"/>
            <a:chOff x="0" y="0"/>
            <a:chExt cx="635821" cy="159459"/>
          </a:xfrm>
        </p:grpSpPr>
        <p:sp>
          <p:nvSpPr>
            <p:cNvPr name="Freeform 12" id="12"/>
            <p:cNvSpPr/>
            <p:nvPr/>
          </p:nvSpPr>
          <p:spPr>
            <a:xfrm flipH="false" flipV="false" rot="0">
              <a:off x="0" y="0"/>
              <a:ext cx="635821" cy="159459"/>
            </a:xfrm>
            <a:custGeom>
              <a:avLst/>
              <a:gdLst/>
              <a:ahLst/>
              <a:cxnLst/>
              <a:rect r="r" b="b" t="t" l="l"/>
              <a:pathLst>
                <a:path h="159459" w="635821">
                  <a:moveTo>
                    <a:pt x="0" y="0"/>
                  </a:moveTo>
                  <a:lnTo>
                    <a:pt x="635821" y="0"/>
                  </a:lnTo>
                  <a:lnTo>
                    <a:pt x="635821" y="159459"/>
                  </a:lnTo>
                  <a:lnTo>
                    <a:pt x="0" y="159459"/>
                  </a:lnTo>
                  <a:close/>
                </a:path>
              </a:pathLst>
            </a:custGeom>
            <a:solidFill>
              <a:srgbClr val="000000">
                <a:alpha val="0"/>
              </a:srgbClr>
            </a:solidFill>
            <a:ln w="57150" cap="sq">
              <a:solidFill>
                <a:srgbClr val="DB2422"/>
              </a:solidFill>
              <a:prstDash val="solid"/>
              <a:miter/>
            </a:ln>
          </p:spPr>
        </p:sp>
        <p:sp>
          <p:nvSpPr>
            <p:cNvPr name="TextBox 13" id="13"/>
            <p:cNvSpPr txBox="true"/>
            <p:nvPr/>
          </p:nvSpPr>
          <p:spPr>
            <a:xfrm>
              <a:off x="0" y="0"/>
              <a:ext cx="635821" cy="159459"/>
            </a:xfrm>
            <a:prstGeom prst="rect">
              <a:avLst/>
            </a:prstGeom>
          </p:spPr>
          <p:txBody>
            <a:bodyPr anchor="ctr" rtlCol="false" tIns="50800" lIns="50800" bIns="50800" rIns="50800"/>
            <a:lstStyle/>
            <a:p>
              <a:pPr algn="ctr">
                <a:lnSpc>
                  <a:spcPts val="2160"/>
                </a:lnSpc>
              </a:pPr>
            </a:p>
          </p:txBody>
        </p:sp>
      </p:grpSp>
      <p:sp>
        <p:nvSpPr>
          <p:cNvPr name="Freeform 14" id="14"/>
          <p:cNvSpPr/>
          <p:nvPr/>
        </p:nvSpPr>
        <p:spPr>
          <a:xfrm flipH="false" flipV="false" rot="0">
            <a:off x="10673461" y="4371389"/>
            <a:ext cx="6239136" cy="3205356"/>
          </a:xfrm>
          <a:custGeom>
            <a:avLst/>
            <a:gdLst/>
            <a:ahLst/>
            <a:cxnLst/>
            <a:rect r="r" b="b" t="t" l="l"/>
            <a:pathLst>
              <a:path h="3205356" w="6239136">
                <a:moveTo>
                  <a:pt x="0" y="0"/>
                </a:moveTo>
                <a:lnTo>
                  <a:pt x="6239137" y="0"/>
                </a:lnTo>
                <a:lnTo>
                  <a:pt x="6239137" y="3205357"/>
                </a:lnTo>
                <a:lnTo>
                  <a:pt x="0" y="3205357"/>
                </a:lnTo>
                <a:lnTo>
                  <a:pt x="0" y="0"/>
                </a:lnTo>
                <a:close/>
              </a:path>
            </a:pathLst>
          </a:custGeom>
          <a:blipFill>
            <a:blip r:embed="rId11"/>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3002433" y="9184073"/>
            <a:ext cx="12283133" cy="457200"/>
          </a:xfrm>
          <a:prstGeom prst="rect">
            <a:avLst/>
          </a:prstGeom>
        </p:spPr>
        <p:txBody>
          <a:bodyPr anchor="t" rtlCol="false" tIns="0" lIns="0" bIns="0" rIns="0">
            <a:spAutoFit/>
          </a:bodyPr>
          <a:lstStyle/>
          <a:p>
            <a:pPr algn="just" marL="647700" indent="-323850" lvl="1">
              <a:lnSpc>
                <a:spcPts val="3600"/>
              </a:lnSpc>
              <a:spcBef>
                <a:spcPct val="0"/>
              </a:spcBef>
              <a:buFont typeface="Arial"/>
              <a:buChar char="•"/>
            </a:pPr>
            <a:r>
              <a:rPr lang="en-US" sz="3000">
                <a:solidFill>
                  <a:srgbClr val="000000"/>
                </a:solidFill>
                <a:latin typeface="Montserrat"/>
                <a:ea typeface="Montserrat"/>
                <a:cs typeface="Montserrat"/>
                <a:sym typeface="Montserrat"/>
              </a:rPr>
              <a:t>Demonstrates how</a:t>
            </a:r>
            <a:r>
              <a:rPr lang="en-US" b="true" sz="3000">
                <a:solidFill>
                  <a:srgbClr val="000000"/>
                </a:solidFill>
                <a:latin typeface="Montserrat Bold"/>
                <a:ea typeface="Montserrat Bold"/>
                <a:cs typeface="Montserrat Bold"/>
                <a:sym typeface="Montserrat Bold"/>
              </a:rPr>
              <a:t> state</a:t>
            </a:r>
            <a:r>
              <a:rPr lang="en-US" sz="3000">
                <a:solidFill>
                  <a:srgbClr val="000000"/>
                </a:solidFill>
                <a:latin typeface="Montserrat"/>
                <a:ea typeface="Montserrat"/>
                <a:cs typeface="Montserrat"/>
                <a:sym typeface="Montserrat"/>
              </a:rPr>
              <a:t> can be used to toggle UI elements.</a:t>
            </a:r>
          </a:p>
        </p:txBody>
      </p:sp>
      <p:sp>
        <p:nvSpPr>
          <p:cNvPr name="TextBox 17" id="17"/>
          <p:cNvSpPr txBox="true"/>
          <p:nvPr/>
        </p:nvSpPr>
        <p:spPr>
          <a:xfrm rot="0">
            <a:off x="1166135" y="1190898"/>
            <a:ext cx="15955731" cy="1111250"/>
          </a:xfrm>
          <a:prstGeom prst="rect">
            <a:avLst/>
          </a:prstGeom>
        </p:spPr>
        <p:txBody>
          <a:bodyPr anchor="t" rtlCol="false" tIns="0" lIns="0" bIns="0" rIns="0">
            <a:spAutoFit/>
          </a:bodyPr>
          <a:lstStyle/>
          <a:p>
            <a:pPr algn="ctr">
              <a:lnSpc>
                <a:spcPts val="9099"/>
              </a:lnSpc>
            </a:pPr>
            <a:r>
              <a:rPr lang="en-US" sz="6499">
                <a:solidFill>
                  <a:srgbClr val="3B41C9"/>
                </a:solidFill>
                <a:latin typeface="Calistoga"/>
                <a:ea typeface="Calistoga"/>
                <a:cs typeface="Calistoga"/>
                <a:sym typeface="Calistoga"/>
              </a:rPr>
              <a:t>useState with Toggle (Theme Switcher)</a:t>
            </a:r>
          </a:p>
        </p:txBody>
      </p:sp>
      <p:sp>
        <p:nvSpPr>
          <p:cNvPr name="TextBox 18" id="18"/>
          <p:cNvSpPr txBox="true"/>
          <p:nvPr/>
        </p:nvSpPr>
        <p:spPr>
          <a:xfrm rot="0">
            <a:off x="1550719" y="2916462"/>
            <a:ext cx="16230600" cy="457200"/>
          </a:xfrm>
          <a:prstGeom prst="rect">
            <a:avLst/>
          </a:prstGeom>
        </p:spPr>
        <p:txBody>
          <a:bodyPr anchor="t" rtlCol="false" tIns="0" lIns="0" bIns="0" rIns="0">
            <a:spAutoFit/>
          </a:bodyPr>
          <a:lstStyle/>
          <a:p>
            <a:pPr algn="just">
              <a:lnSpc>
                <a:spcPts val="3600"/>
              </a:lnSpc>
              <a:spcBef>
                <a:spcPct val="0"/>
              </a:spcBef>
            </a:pPr>
            <a:r>
              <a:rPr lang="en-US" b="true" sz="3000">
                <a:solidFill>
                  <a:srgbClr val="000000"/>
                </a:solidFill>
                <a:latin typeface="Montserrat Bold"/>
                <a:ea typeface="Montserrat Bold"/>
                <a:cs typeface="Montserrat Bold"/>
                <a:sym typeface="Montserrat Bold"/>
              </a:rPr>
              <a:t>Example:</a:t>
            </a:r>
            <a:r>
              <a:rPr lang="en-US" sz="3000">
                <a:solidFill>
                  <a:srgbClr val="000000"/>
                </a:solidFill>
                <a:latin typeface="Montserrat"/>
                <a:ea typeface="Montserrat"/>
                <a:cs typeface="Montserrat"/>
                <a:sym typeface="Montserrat"/>
              </a:rPr>
              <a:t> Switching between light and dark themes.</a:t>
            </a:r>
          </a:p>
        </p:txBody>
      </p:sp>
      <p:grpSp>
        <p:nvGrpSpPr>
          <p:cNvPr name="Group 19" id="19"/>
          <p:cNvGrpSpPr/>
          <p:nvPr/>
        </p:nvGrpSpPr>
        <p:grpSpPr>
          <a:xfrm rot="0">
            <a:off x="10937670" y="6326289"/>
            <a:ext cx="983167" cy="605448"/>
            <a:chOff x="0" y="0"/>
            <a:chExt cx="258941" cy="159459"/>
          </a:xfrm>
        </p:grpSpPr>
        <p:sp>
          <p:nvSpPr>
            <p:cNvPr name="Freeform 20" id="20"/>
            <p:cNvSpPr/>
            <p:nvPr/>
          </p:nvSpPr>
          <p:spPr>
            <a:xfrm flipH="false" flipV="false" rot="0">
              <a:off x="0" y="0"/>
              <a:ext cx="258941" cy="159459"/>
            </a:xfrm>
            <a:custGeom>
              <a:avLst/>
              <a:gdLst/>
              <a:ahLst/>
              <a:cxnLst/>
              <a:rect r="r" b="b" t="t" l="l"/>
              <a:pathLst>
                <a:path h="159459" w="258941">
                  <a:moveTo>
                    <a:pt x="0" y="0"/>
                  </a:moveTo>
                  <a:lnTo>
                    <a:pt x="258941" y="0"/>
                  </a:lnTo>
                  <a:lnTo>
                    <a:pt x="258941" y="159459"/>
                  </a:lnTo>
                  <a:lnTo>
                    <a:pt x="0" y="159459"/>
                  </a:lnTo>
                  <a:close/>
                </a:path>
              </a:pathLst>
            </a:custGeom>
            <a:solidFill>
              <a:srgbClr val="000000">
                <a:alpha val="0"/>
              </a:srgbClr>
            </a:solidFill>
            <a:ln w="57150" cap="sq">
              <a:solidFill>
                <a:srgbClr val="DB2422"/>
              </a:solidFill>
              <a:prstDash val="solid"/>
              <a:miter/>
            </a:ln>
          </p:spPr>
        </p:sp>
        <p:sp>
          <p:nvSpPr>
            <p:cNvPr name="TextBox 21" id="21"/>
            <p:cNvSpPr txBox="true"/>
            <p:nvPr/>
          </p:nvSpPr>
          <p:spPr>
            <a:xfrm>
              <a:off x="0" y="0"/>
              <a:ext cx="258941" cy="159459"/>
            </a:xfrm>
            <a:prstGeom prst="rect">
              <a:avLst/>
            </a:prstGeom>
          </p:spPr>
          <p:txBody>
            <a:bodyPr anchor="ctr" rtlCol="false" tIns="50800" lIns="50800" bIns="50800" rIns="50800"/>
            <a:lstStyle/>
            <a:p>
              <a:pPr algn="ctr">
                <a:lnSpc>
                  <a:spcPts val="2160"/>
                </a:lnSpc>
              </a:pPr>
            </a:p>
          </p:txBody>
        </p:sp>
      </p:grpSp>
      <p:grpSp>
        <p:nvGrpSpPr>
          <p:cNvPr name="Group 22" id="22"/>
          <p:cNvGrpSpPr/>
          <p:nvPr/>
        </p:nvGrpSpPr>
        <p:grpSpPr>
          <a:xfrm rot="0">
            <a:off x="15435966" y="6326289"/>
            <a:ext cx="983167" cy="605448"/>
            <a:chOff x="0" y="0"/>
            <a:chExt cx="258941" cy="159459"/>
          </a:xfrm>
        </p:grpSpPr>
        <p:sp>
          <p:nvSpPr>
            <p:cNvPr name="Freeform 23" id="23"/>
            <p:cNvSpPr/>
            <p:nvPr/>
          </p:nvSpPr>
          <p:spPr>
            <a:xfrm flipH="false" flipV="false" rot="0">
              <a:off x="0" y="0"/>
              <a:ext cx="258941" cy="159459"/>
            </a:xfrm>
            <a:custGeom>
              <a:avLst/>
              <a:gdLst/>
              <a:ahLst/>
              <a:cxnLst/>
              <a:rect r="r" b="b" t="t" l="l"/>
              <a:pathLst>
                <a:path h="159459" w="258941">
                  <a:moveTo>
                    <a:pt x="0" y="0"/>
                  </a:moveTo>
                  <a:lnTo>
                    <a:pt x="258941" y="0"/>
                  </a:lnTo>
                  <a:lnTo>
                    <a:pt x="258941" y="159459"/>
                  </a:lnTo>
                  <a:lnTo>
                    <a:pt x="0" y="159459"/>
                  </a:lnTo>
                  <a:close/>
                </a:path>
              </a:pathLst>
            </a:custGeom>
            <a:solidFill>
              <a:srgbClr val="000000">
                <a:alpha val="0"/>
              </a:srgbClr>
            </a:solidFill>
            <a:ln w="57150" cap="sq">
              <a:solidFill>
                <a:srgbClr val="DB2422"/>
              </a:solidFill>
              <a:prstDash val="solid"/>
              <a:miter/>
            </a:ln>
          </p:spPr>
        </p:sp>
        <p:sp>
          <p:nvSpPr>
            <p:cNvPr name="TextBox 24" id="24"/>
            <p:cNvSpPr txBox="true"/>
            <p:nvPr/>
          </p:nvSpPr>
          <p:spPr>
            <a:xfrm>
              <a:off x="0" y="0"/>
              <a:ext cx="258941" cy="159459"/>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817767" y="6931736"/>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3401572" y="4549107"/>
            <a:ext cx="11484855" cy="2036723"/>
          </a:xfrm>
          <a:custGeom>
            <a:avLst/>
            <a:gdLst/>
            <a:ahLst/>
            <a:cxnLst/>
            <a:rect r="r" b="b" t="t" l="l"/>
            <a:pathLst>
              <a:path h="2036723" w="11484855">
                <a:moveTo>
                  <a:pt x="0" y="0"/>
                </a:moveTo>
                <a:lnTo>
                  <a:pt x="11484856" y="0"/>
                </a:lnTo>
                <a:lnTo>
                  <a:pt x="11484856" y="2036723"/>
                </a:lnTo>
                <a:lnTo>
                  <a:pt x="0" y="2036723"/>
                </a:lnTo>
                <a:lnTo>
                  <a:pt x="0" y="0"/>
                </a:lnTo>
                <a:close/>
              </a:path>
            </a:pathLst>
          </a:custGeom>
          <a:blipFill>
            <a:blip r:embed="rId10"/>
            <a:stretch>
              <a:fillRect l="0" t="0" r="0" b="0"/>
            </a:stretch>
          </a:blipFill>
        </p:spPr>
      </p:sp>
      <p:sp>
        <p:nvSpPr>
          <p:cNvPr name="TextBox 8" id="8"/>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9" id="9"/>
          <p:cNvSpPr txBox="true"/>
          <p:nvPr/>
        </p:nvSpPr>
        <p:spPr>
          <a:xfrm rot="0">
            <a:off x="2194834" y="7660073"/>
            <a:ext cx="13898331" cy="914400"/>
          </a:xfrm>
          <a:prstGeom prst="rect">
            <a:avLst/>
          </a:prstGeom>
        </p:spPr>
        <p:txBody>
          <a:bodyPr anchor="t" rtlCol="false" tIns="0" lIns="0" bIns="0" rIns="0">
            <a:spAutoFit/>
          </a:bodyPr>
          <a:lstStyle/>
          <a:p>
            <a:pPr algn="just" marL="647700" indent="-323850" lvl="1">
              <a:lnSpc>
                <a:spcPts val="3600"/>
              </a:lnSpc>
              <a:buFont typeface="Arial"/>
              <a:buChar char="•"/>
            </a:pPr>
            <a:r>
              <a:rPr lang="en-US" sz="3000">
                <a:solidFill>
                  <a:srgbClr val="000000"/>
                </a:solidFill>
                <a:latin typeface="Montserrat"/>
                <a:ea typeface="Montserrat"/>
                <a:cs typeface="Montserrat"/>
                <a:sym typeface="Montserrat"/>
              </a:rPr>
              <a:t>Avoid directly modifying state objects.</a:t>
            </a:r>
          </a:p>
          <a:p>
            <a:pPr algn="just" marL="647700" indent="-323850" lvl="1">
              <a:lnSpc>
                <a:spcPts val="3600"/>
              </a:lnSpc>
              <a:spcBef>
                <a:spcPct val="0"/>
              </a:spcBef>
              <a:buFont typeface="Arial"/>
              <a:buChar char="•"/>
            </a:pPr>
            <a:r>
              <a:rPr lang="en-US" sz="3000">
                <a:solidFill>
                  <a:srgbClr val="000000"/>
                </a:solidFill>
                <a:latin typeface="Montserrat"/>
                <a:ea typeface="Montserrat"/>
                <a:cs typeface="Montserrat"/>
                <a:sym typeface="Montserrat"/>
              </a:rPr>
              <a:t>Always use the spread operator to maintain previous state values.</a:t>
            </a:r>
          </a:p>
        </p:txBody>
      </p:sp>
      <p:sp>
        <p:nvSpPr>
          <p:cNvPr name="TextBox 10" id="10"/>
          <p:cNvSpPr txBox="true"/>
          <p:nvPr/>
        </p:nvSpPr>
        <p:spPr>
          <a:xfrm rot="0">
            <a:off x="1166135" y="904875"/>
            <a:ext cx="15955731" cy="2263775"/>
          </a:xfrm>
          <a:prstGeom prst="rect">
            <a:avLst/>
          </a:prstGeom>
        </p:spPr>
        <p:txBody>
          <a:bodyPr anchor="t" rtlCol="false" tIns="0" lIns="0" bIns="0" rIns="0">
            <a:spAutoFit/>
          </a:bodyPr>
          <a:lstStyle/>
          <a:p>
            <a:pPr algn="ctr">
              <a:lnSpc>
                <a:spcPts val="9099"/>
              </a:lnSpc>
            </a:pPr>
            <a:r>
              <a:rPr lang="en-US" sz="6499">
                <a:solidFill>
                  <a:srgbClr val="3B41C9"/>
                </a:solidFill>
                <a:latin typeface="Calistoga"/>
                <a:ea typeface="Calistoga"/>
                <a:cs typeface="Calistoga"/>
                <a:sym typeface="Calistoga"/>
              </a:rPr>
              <a:t>Updating State with Objects &amp; ArraysState can hold objects and arrays</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817767" y="6931736"/>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9880152" y="3841857"/>
            <a:ext cx="7077639" cy="1027406"/>
          </a:xfrm>
          <a:custGeom>
            <a:avLst/>
            <a:gdLst/>
            <a:ahLst/>
            <a:cxnLst/>
            <a:rect r="r" b="b" t="t" l="l"/>
            <a:pathLst>
              <a:path h="1027406" w="7077639">
                <a:moveTo>
                  <a:pt x="0" y="0"/>
                </a:moveTo>
                <a:lnTo>
                  <a:pt x="7077639" y="0"/>
                </a:lnTo>
                <a:lnTo>
                  <a:pt x="7077639" y="1027405"/>
                </a:lnTo>
                <a:lnTo>
                  <a:pt x="0" y="1027405"/>
                </a:lnTo>
                <a:lnTo>
                  <a:pt x="0" y="0"/>
                </a:lnTo>
                <a:close/>
              </a:path>
            </a:pathLst>
          </a:custGeom>
          <a:blipFill>
            <a:blip r:embed="rId10"/>
            <a:stretch>
              <a:fillRect l="0" t="0" r="-54008" b="0"/>
            </a:stretch>
          </a:blipFill>
        </p:spPr>
      </p:sp>
      <p:sp>
        <p:nvSpPr>
          <p:cNvPr name="Freeform 8" id="8"/>
          <p:cNvSpPr/>
          <p:nvPr/>
        </p:nvSpPr>
        <p:spPr>
          <a:xfrm flipH="false" flipV="false" rot="0">
            <a:off x="9880152" y="6559277"/>
            <a:ext cx="7084143" cy="2311751"/>
          </a:xfrm>
          <a:custGeom>
            <a:avLst/>
            <a:gdLst/>
            <a:ahLst/>
            <a:cxnLst/>
            <a:rect r="r" b="b" t="t" l="l"/>
            <a:pathLst>
              <a:path h="2311751" w="7084143">
                <a:moveTo>
                  <a:pt x="0" y="0"/>
                </a:moveTo>
                <a:lnTo>
                  <a:pt x="7084144" y="0"/>
                </a:lnTo>
                <a:lnTo>
                  <a:pt x="7084144" y="2311751"/>
                </a:lnTo>
                <a:lnTo>
                  <a:pt x="0" y="2311751"/>
                </a:lnTo>
                <a:lnTo>
                  <a:pt x="0" y="0"/>
                </a:lnTo>
                <a:close/>
              </a:path>
            </a:pathLst>
          </a:custGeom>
          <a:blipFill>
            <a:blip r:embed="rId11"/>
            <a:stretch>
              <a:fillRect l="0" t="0" r="-54161" b="0"/>
            </a:stretch>
          </a:blipFill>
        </p:spPr>
      </p:sp>
      <p:sp>
        <p:nvSpPr>
          <p:cNvPr name="TextBox 9" id="9"/>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0" id="10"/>
          <p:cNvSpPr txBox="true"/>
          <p:nvPr/>
        </p:nvSpPr>
        <p:spPr>
          <a:xfrm rot="0">
            <a:off x="1166135" y="904875"/>
            <a:ext cx="15955731" cy="1111250"/>
          </a:xfrm>
          <a:prstGeom prst="rect">
            <a:avLst/>
          </a:prstGeom>
        </p:spPr>
        <p:txBody>
          <a:bodyPr anchor="t" rtlCol="false" tIns="0" lIns="0" bIns="0" rIns="0">
            <a:spAutoFit/>
          </a:bodyPr>
          <a:lstStyle/>
          <a:p>
            <a:pPr algn="ctr">
              <a:lnSpc>
                <a:spcPts val="9099"/>
              </a:lnSpc>
            </a:pPr>
            <a:r>
              <a:rPr lang="en-US" sz="6499">
                <a:solidFill>
                  <a:srgbClr val="3B41C9"/>
                </a:solidFill>
                <a:latin typeface="Calistoga"/>
                <a:ea typeface="Calistoga"/>
                <a:cs typeface="Calistoga"/>
                <a:sym typeface="Calistoga"/>
              </a:rPr>
              <a:t>Best Practices &amp; Common Mistakes</a:t>
            </a:r>
          </a:p>
        </p:txBody>
      </p:sp>
      <p:sp>
        <p:nvSpPr>
          <p:cNvPr name="TextBox 11" id="11"/>
          <p:cNvSpPr txBox="true"/>
          <p:nvPr/>
        </p:nvSpPr>
        <p:spPr>
          <a:xfrm rot="0">
            <a:off x="1239633" y="2799267"/>
            <a:ext cx="7335964" cy="438150"/>
          </a:xfrm>
          <a:prstGeom prst="rect">
            <a:avLst/>
          </a:prstGeom>
        </p:spPr>
        <p:txBody>
          <a:bodyPr anchor="t" rtlCol="false" tIns="0" lIns="0" bIns="0" rIns="0">
            <a:spAutoFit/>
          </a:bodyPr>
          <a:lstStyle/>
          <a:p>
            <a:pPr algn="l">
              <a:lnSpc>
                <a:spcPts val="3599"/>
              </a:lnSpc>
            </a:pPr>
            <a:r>
              <a:rPr lang="en-US" sz="2999" b="true">
                <a:solidFill>
                  <a:srgbClr val="000000"/>
                </a:solidFill>
                <a:latin typeface="Montserrat Bold"/>
                <a:ea typeface="Montserrat Bold"/>
                <a:cs typeface="Montserrat Bold"/>
                <a:sym typeface="Montserrat Bold"/>
              </a:rPr>
              <a:t>✅ Best Practices:</a:t>
            </a:r>
          </a:p>
        </p:txBody>
      </p:sp>
      <p:sp>
        <p:nvSpPr>
          <p:cNvPr name="TextBox 12" id="12"/>
          <p:cNvSpPr txBox="true"/>
          <p:nvPr/>
        </p:nvSpPr>
        <p:spPr>
          <a:xfrm rot="0">
            <a:off x="1239633" y="3475542"/>
            <a:ext cx="7927488" cy="2676525"/>
          </a:xfrm>
          <a:prstGeom prst="rect">
            <a:avLst/>
          </a:prstGeom>
        </p:spPr>
        <p:txBody>
          <a:bodyPr anchor="t" rtlCol="false" tIns="0" lIns="0" bIns="0" rIns="0">
            <a:spAutoFit/>
          </a:bodyPr>
          <a:lstStyle/>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Use useState for local component state.</a:t>
            </a:r>
          </a:p>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Keep state updates minimal and efficient.</a:t>
            </a:r>
          </a:p>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Use functional updates if the new state depends on the previous state:</a:t>
            </a:r>
          </a:p>
        </p:txBody>
      </p:sp>
      <p:sp>
        <p:nvSpPr>
          <p:cNvPr name="TextBox 13" id="13"/>
          <p:cNvSpPr txBox="true"/>
          <p:nvPr/>
        </p:nvSpPr>
        <p:spPr>
          <a:xfrm rot="0">
            <a:off x="1112292" y="6704519"/>
            <a:ext cx="14087294" cy="438150"/>
          </a:xfrm>
          <a:prstGeom prst="rect">
            <a:avLst/>
          </a:prstGeom>
        </p:spPr>
        <p:txBody>
          <a:bodyPr anchor="t" rtlCol="false" tIns="0" lIns="0" bIns="0" rIns="0">
            <a:spAutoFit/>
          </a:bodyPr>
          <a:lstStyle/>
          <a:p>
            <a:pPr algn="l">
              <a:lnSpc>
                <a:spcPts val="3599"/>
              </a:lnSpc>
            </a:pPr>
            <a:r>
              <a:rPr lang="en-US" sz="2999" b="true">
                <a:solidFill>
                  <a:srgbClr val="000000"/>
                </a:solidFill>
                <a:latin typeface="Montserrat Bold"/>
                <a:ea typeface="Montserrat Bold"/>
                <a:cs typeface="Montserrat Bold"/>
                <a:sym typeface="Montserrat Bold"/>
              </a:rPr>
              <a:t>❌ Common Mistakes:</a:t>
            </a:r>
          </a:p>
        </p:txBody>
      </p:sp>
      <p:sp>
        <p:nvSpPr>
          <p:cNvPr name="TextBox 14" id="14"/>
          <p:cNvSpPr txBox="true"/>
          <p:nvPr/>
        </p:nvSpPr>
        <p:spPr>
          <a:xfrm rot="0">
            <a:off x="1239633" y="7363126"/>
            <a:ext cx="7927488" cy="885825"/>
          </a:xfrm>
          <a:prstGeom prst="rect">
            <a:avLst/>
          </a:prstGeom>
        </p:spPr>
        <p:txBody>
          <a:bodyPr anchor="t" rtlCol="false" tIns="0" lIns="0" bIns="0" rIns="0">
            <a:spAutoFit/>
          </a:bodyPr>
          <a:lstStyle/>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Modifying state directly:</a:t>
            </a:r>
          </a:p>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Forgetting to initialize </a:t>
            </a:r>
            <a:r>
              <a:rPr lang="en-US" b="true" sz="2999">
                <a:solidFill>
                  <a:srgbClr val="000000"/>
                </a:solidFill>
                <a:latin typeface="Montserrat Bold"/>
                <a:ea typeface="Montserrat Bold"/>
                <a:cs typeface="Montserrat Bold"/>
                <a:sym typeface="Montserrat Bold"/>
              </a:rPr>
              <a:t>state</a:t>
            </a:r>
            <a:r>
              <a:rPr lang="en-US" sz="2999">
                <a:solidFill>
                  <a:srgbClr val="000000"/>
                </a:solidFill>
                <a:latin typeface="Montserrat"/>
                <a:ea typeface="Montserrat"/>
                <a:cs typeface="Montserrat"/>
                <a:sym typeface="Montserrat"/>
              </a:rPr>
              <a:t> properly.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263257" y="-190542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360807" y="-4834609"/>
            <a:ext cx="10155406" cy="10155406"/>
          </a:xfrm>
          <a:custGeom>
            <a:avLst/>
            <a:gdLst/>
            <a:ahLst/>
            <a:cxnLst/>
            <a:rect r="r" b="b" t="t" l="l"/>
            <a:pathLst>
              <a:path h="10155406" w="10155406">
                <a:moveTo>
                  <a:pt x="0" y="0"/>
                </a:moveTo>
                <a:lnTo>
                  <a:pt x="10155406" y="0"/>
                </a:lnTo>
                <a:lnTo>
                  <a:pt x="10155406" y="10155406"/>
                </a:lnTo>
                <a:lnTo>
                  <a:pt x="0" y="10155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a:grpSpLocks noChangeAspect="true"/>
          </p:cNvGrpSpPr>
          <p:nvPr/>
        </p:nvGrpSpPr>
        <p:grpSpPr>
          <a:xfrm rot="0">
            <a:off x="2003878" y="2209377"/>
            <a:ext cx="5470886" cy="9036813"/>
            <a:chOff x="0" y="0"/>
            <a:chExt cx="3844290" cy="6350000"/>
          </a:xfrm>
        </p:grpSpPr>
        <p:sp>
          <p:nvSpPr>
            <p:cNvPr name="Freeform 5" id="5"/>
            <p:cNvSpPr/>
            <p:nvPr/>
          </p:nvSpPr>
          <p:spPr>
            <a:xfrm flipH="false" flipV="false" rot="0">
              <a:off x="0" y="0"/>
              <a:ext cx="3843020" cy="6350000"/>
            </a:xfrm>
            <a:custGeom>
              <a:avLst/>
              <a:gdLst/>
              <a:ahLst/>
              <a:cxnLst/>
              <a:rect r="r" b="b" t="t" l="l"/>
              <a:pathLst>
                <a:path h="6350000" w="3843020">
                  <a:moveTo>
                    <a:pt x="1205230" y="0"/>
                  </a:moveTo>
                  <a:lnTo>
                    <a:pt x="2637790" y="0"/>
                  </a:lnTo>
                  <a:cubicBezTo>
                    <a:pt x="3303270" y="0"/>
                    <a:pt x="3843020" y="539750"/>
                    <a:pt x="3843020" y="1205230"/>
                  </a:cubicBezTo>
                  <a:lnTo>
                    <a:pt x="3843020" y="6350000"/>
                  </a:lnTo>
                  <a:lnTo>
                    <a:pt x="3843020" y="6350000"/>
                  </a:lnTo>
                  <a:lnTo>
                    <a:pt x="0" y="6350000"/>
                  </a:lnTo>
                  <a:lnTo>
                    <a:pt x="0" y="6350000"/>
                  </a:lnTo>
                  <a:lnTo>
                    <a:pt x="0" y="1205230"/>
                  </a:lnTo>
                  <a:cubicBezTo>
                    <a:pt x="0" y="539750"/>
                    <a:pt x="539750" y="0"/>
                    <a:pt x="1205230" y="0"/>
                  </a:cubicBezTo>
                  <a:close/>
                </a:path>
              </a:pathLst>
            </a:custGeom>
            <a:blipFill>
              <a:blip r:embed="rId6"/>
              <a:stretch>
                <a:fillRect l="0" t="0" r="-10156" b="0"/>
              </a:stretch>
            </a:blipFill>
          </p:spPr>
        </p:sp>
      </p:grpSp>
      <p:sp>
        <p:nvSpPr>
          <p:cNvPr name="Freeform 6" id="6"/>
          <p:cNvSpPr/>
          <p:nvPr/>
        </p:nvSpPr>
        <p:spPr>
          <a:xfrm flipH="false" flipV="false" rot="0">
            <a:off x="10764451" y="131085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724763" y="7901952"/>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2" id="12"/>
          <p:cNvSpPr/>
          <p:nvPr/>
        </p:nvSpPr>
        <p:spPr>
          <a:xfrm flipH="false" flipV="false" rot="0">
            <a:off x="6749574" y="6213084"/>
            <a:ext cx="1076362" cy="1076362"/>
          </a:xfrm>
          <a:custGeom>
            <a:avLst/>
            <a:gdLst/>
            <a:ahLst/>
            <a:cxnLst/>
            <a:rect r="r" b="b" t="t" l="l"/>
            <a:pathLst>
              <a:path h="1076362" w="1076362">
                <a:moveTo>
                  <a:pt x="0" y="0"/>
                </a:moveTo>
                <a:lnTo>
                  <a:pt x="1076362" y="0"/>
                </a:lnTo>
                <a:lnTo>
                  <a:pt x="1076362" y="1076362"/>
                </a:lnTo>
                <a:lnTo>
                  <a:pt x="0" y="107636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3" id="13"/>
          <p:cNvSpPr/>
          <p:nvPr/>
        </p:nvSpPr>
        <p:spPr>
          <a:xfrm flipH="false" flipV="false" rot="0">
            <a:off x="6749574" y="7948437"/>
            <a:ext cx="1076362" cy="1076362"/>
          </a:xfrm>
          <a:custGeom>
            <a:avLst/>
            <a:gdLst/>
            <a:ahLst/>
            <a:cxnLst/>
            <a:rect r="r" b="b" t="t" l="l"/>
            <a:pathLst>
              <a:path h="1076362" w="1076362">
                <a:moveTo>
                  <a:pt x="0" y="0"/>
                </a:moveTo>
                <a:lnTo>
                  <a:pt x="1076362" y="0"/>
                </a:lnTo>
                <a:lnTo>
                  <a:pt x="1076362" y="1076362"/>
                </a:lnTo>
                <a:lnTo>
                  <a:pt x="0" y="107636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4" id="14"/>
          <p:cNvSpPr/>
          <p:nvPr/>
        </p:nvSpPr>
        <p:spPr>
          <a:xfrm flipH="false" flipV="false" rot="-5400000">
            <a:off x="-636187" y="4551851"/>
            <a:ext cx="2366598" cy="1183299"/>
          </a:xfrm>
          <a:custGeom>
            <a:avLst/>
            <a:gdLst/>
            <a:ahLst/>
            <a:cxnLst/>
            <a:rect r="r" b="b" t="t" l="l"/>
            <a:pathLst>
              <a:path h="1183299" w="2366598">
                <a:moveTo>
                  <a:pt x="0" y="0"/>
                </a:moveTo>
                <a:lnTo>
                  <a:pt x="2366597" y="0"/>
                </a:lnTo>
                <a:lnTo>
                  <a:pt x="2366597" y="1183298"/>
                </a:lnTo>
                <a:lnTo>
                  <a:pt x="0" y="1183298"/>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15" id="15"/>
          <p:cNvSpPr/>
          <p:nvPr/>
        </p:nvSpPr>
        <p:spPr>
          <a:xfrm flipH="false" flipV="false" rot="0">
            <a:off x="6151829" y="1732722"/>
            <a:ext cx="1674107" cy="1674107"/>
          </a:xfrm>
          <a:custGeom>
            <a:avLst/>
            <a:gdLst/>
            <a:ahLst/>
            <a:cxnLst/>
            <a:rect r="r" b="b" t="t" l="l"/>
            <a:pathLst>
              <a:path h="1674107" w="1674107">
                <a:moveTo>
                  <a:pt x="0" y="0"/>
                </a:moveTo>
                <a:lnTo>
                  <a:pt x="1674107" y="0"/>
                </a:lnTo>
                <a:lnTo>
                  <a:pt x="1674107" y="1674107"/>
                </a:lnTo>
                <a:lnTo>
                  <a:pt x="0" y="1674107"/>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Freeform 16" id="16"/>
          <p:cNvSpPr/>
          <p:nvPr/>
        </p:nvSpPr>
        <p:spPr>
          <a:xfrm flipH="false" flipV="false" rot="0">
            <a:off x="9122599" y="4377345"/>
            <a:ext cx="2063718" cy="1532311"/>
          </a:xfrm>
          <a:custGeom>
            <a:avLst/>
            <a:gdLst/>
            <a:ahLst/>
            <a:cxnLst/>
            <a:rect r="r" b="b" t="t" l="l"/>
            <a:pathLst>
              <a:path h="1532311" w="2063718">
                <a:moveTo>
                  <a:pt x="0" y="0"/>
                </a:moveTo>
                <a:lnTo>
                  <a:pt x="2063717" y="0"/>
                </a:lnTo>
                <a:lnTo>
                  <a:pt x="2063717" y="1532310"/>
                </a:lnTo>
                <a:lnTo>
                  <a:pt x="0" y="1532310"/>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Freeform 17" id="17"/>
          <p:cNvSpPr/>
          <p:nvPr/>
        </p:nvSpPr>
        <p:spPr>
          <a:xfrm flipH="false" flipV="false" rot="0">
            <a:off x="11740838" y="4308777"/>
            <a:ext cx="895685" cy="1599438"/>
          </a:xfrm>
          <a:custGeom>
            <a:avLst/>
            <a:gdLst/>
            <a:ahLst/>
            <a:cxnLst/>
            <a:rect r="r" b="b" t="t" l="l"/>
            <a:pathLst>
              <a:path h="1599438" w="895685">
                <a:moveTo>
                  <a:pt x="0" y="0"/>
                </a:moveTo>
                <a:lnTo>
                  <a:pt x="895685" y="0"/>
                </a:lnTo>
                <a:lnTo>
                  <a:pt x="895685" y="1599437"/>
                </a:lnTo>
                <a:lnTo>
                  <a:pt x="0" y="1599437"/>
                </a:lnTo>
                <a:lnTo>
                  <a:pt x="0" y="0"/>
                </a:lnTo>
                <a:close/>
              </a:path>
            </a:pathLst>
          </a:custGeom>
          <a:blipFill>
            <a:blip r:embed="rId19"/>
            <a:stretch>
              <a:fillRect l="0" t="0" r="0" b="0"/>
            </a:stretch>
          </a:blipFill>
        </p:spPr>
      </p:sp>
      <p:sp>
        <p:nvSpPr>
          <p:cNvPr name="TextBox 18" id="18"/>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F2BE40"/>
                </a:solidFill>
                <a:latin typeface="Montserrat Classic Bold"/>
                <a:ea typeface="Montserrat Classic Bold"/>
                <a:cs typeface="Montserrat Classic Bold"/>
                <a:sym typeface="Montserrat Classic Bold"/>
              </a:rPr>
              <a:t>CODING</a:t>
            </a:r>
          </a:p>
        </p:txBody>
      </p:sp>
      <p:sp>
        <p:nvSpPr>
          <p:cNvPr name="TextBox 19" id="19"/>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F2BE40"/>
                </a:solidFill>
                <a:latin typeface="Montserrat"/>
                <a:ea typeface="Montserrat"/>
                <a:cs typeface="Montserrat"/>
                <a:sym typeface="Montserrat"/>
              </a:rPr>
              <a:t>School</a:t>
            </a:r>
          </a:p>
        </p:txBody>
      </p:sp>
      <p:sp>
        <p:nvSpPr>
          <p:cNvPr name="TextBox 20" id="20"/>
          <p:cNvSpPr txBox="true"/>
          <p:nvPr/>
        </p:nvSpPr>
        <p:spPr>
          <a:xfrm rot="0">
            <a:off x="8533347" y="6689683"/>
            <a:ext cx="8255653" cy="1470659"/>
          </a:xfrm>
          <a:prstGeom prst="rect">
            <a:avLst/>
          </a:prstGeom>
        </p:spPr>
        <p:txBody>
          <a:bodyPr anchor="t" rtlCol="false" tIns="0" lIns="0" bIns="0" rIns="0">
            <a:spAutoFit/>
          </a:bodyPr>
          <a:lstStyle/>
          <a:p>
            <a:pPr algn="l">
              <a:lnSpc>
                <a:spcPts val="2940"/>
              </a:lnSpc>
            </a:pPr>
            <a:r>
              <a:rPr lang="en-US" sz="2100">
                <a:solidFill>
                  <a:srgbClr val="3B41C9"/>
                </a:solidFill>
                <a:latin typeface="Montserrat"/>
                <a:ea typeface="Montserrat"/>
                <a:cs typeface="Montserrat"/>
                <a:sym typeface="Montserrat"/>
              </a:rPr>
              <a:t>The process of responding to user actions (like clicks, key presses, or mouse movements) in a web application or software. In a user interface (UI), events are the interactions that happen in response to user actions.</a:t>
            </a:r>
          </a:p>
        </p:txBody>
      </p:sp>
      <p:sp>
        <p:nvSpPr>
          <p:cNvPr name="TextBox 21" id="21"/>
          <p:cNvSpPr txBox="true"/>
          <p:nvPr/>
        </p:nvSpPr>
        <p:spPr>
          <a:xfrm rot="0">
            <a:off x="8514966" y="8975845"/>
            <a:ext cx="7099620" cy="727709"/>
          </a:xfrm>
          <a:prstGeom prst="rect">
            <a:avLst/>
          </a:prstGeom>
        </p:spPr>
        <p:txBody>
          <a:bodyPr anchor="t" rtlCol="false" tIns="0" lIns="0" bIns="0" rIns="0">
            <a:spAutoFit/>
          </a:bodyPr>
          <a:lstStyle/>
          <a:p>
            <a:pPr algn="l">
              <a:lnSpc>
                <a:spcPts val="2940"/>
              </a:lnSpc>
            </a:pPr>
            <a:r>
              <a:rPr lang="en-US" sz="2100">
                <a:solidFill>
                  <a:srgbClr val="3B41C9"/>
                </a:solidFill>
                <a:latin typeface="Montserrat"/>
                <a:ea typeface="Montserrat"/>
                <a:cs typeface="Montserrat"/>
                <a:sym typeface="Montserrat"/>
              </a:rPr>
              <a:t>The system needs to "handle" it, meaning it should perform some actions in response to that event</a:t>
            </a:r>
          </a:p>
        </p:txBody>
      </p:sp>
      <p:sp>
        <p:nvSpPr>
          <p:cNvPr name="TextBox 22" id="22"/>
          <p:cNvSpPr txBox="true"/>
          <p:nvPr/>
        </p:nvSpPr>
        <p:spPr>
          <a:xfrm rot="0">
            <a:off x="8533347" y="2626925"/>
            <a:ext cx="7415585" cy="16954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WHAT IS EVENT HANDLINGS </a:t>
            </a:r>
            <a:r>
              <a:rPr lang="en-US" sz="6000">
                <a:solidFill>
                  <a:srgbClr val="3B41C9"/>
                </a:solidFill>
                <a:latin typeface="Archive"/>
                <a:ea typeface="Archive"/>
                <a:cs typeface="Archive"/>
                <a:sym typeface="Archive"/>
              </a:rPr>
              <a:t>?</a:t>
            </a:r>
          </a:p>
        </p:txBody>
      </p:sp>
      <p:sp>
        <p:nvSpPr>
          <p:cNvPr name="TextBox 23" id="23"/>
          <p:cNvSpPr txBox="true"/>
          <p:nvPr/>
        </p:nvSpPr>
        <p:spPr>
          <a:xfrm rot="0">
            <a:off x="6902812" y="6518931"/>
            <a:ext cx="769886" cy="389255"/>
          </a:xfrm>
          <a:prstGeom prst="rect">
            <a:avLst/>
          </a:prstGeom>
        </p:spPr>
        <p:txBody>
          <a:bodyPr anchor="t" rtlCol="false" tIns="0" lIns="0" bIns="0" rIns="0">
            <a:spAutoFit/>
          </a:bodyPr>
          <a:lstStyle/>
          <a:p>
            <a:pPr algn="ctr">
              <a:lnSpc>
                <a:spcPts val="3219"/>
              </a:lnSpc>
            </a:pPr>
            <a:r>
              <a:rPr lang="en-US" sz="2299">
                <a:solidFill>
                  <a:srgbClr val="3B41C9"/>
                </a:solidFill>
                <a:latin typeface="Montserrat Classic"/>
                <a:ea typeface="Montserrat Classic"/>
                <a:cs typeface="Montserrat Classic"/>
                <a:sym typeface="Montserrat Classic"/>
              </a:rPr>
              <a:t>01</a:t>
            </a:r>
          </a:p>
        </p:txBody>
      </p:sp>
      <p:sp>
        <p:nvSpPr>
          <p:cNvPr name="TextBox 24" id="24"/>
          <p:cNvSpPr txBox="true"/>
          <p:nvPr/>
        </p:nvSpPr>
        <p:spPr>
          <a:xfrm rot="0">
            <a:off x="6902812" y="8276192"/>
            <a:ext cx="769886" cy="389255"/>
          </a:xfrm>
          <a:prstGeom prst="rect">
            <a:avLst/>
          </a:prstGeom>
        </p:spPr>
        <p:txBody>
          <a:bodyPr anchor="t" rtlCol="false" tIns="0" lIns="0" bIns="0" rIns="0">
            <a:spAutoFit/>
          </a:bodyPr>
          <a:lstStyle/>
          <a:p>
            <a:pPr algn="ctr">
              <a:lnSpc>
                <a:spcPts val="3219"/>
              </a:lnSpc>
            </a:pPr>
            <a:r>
              <a:rPr lang="en-US" sz="2299">
                <a:solidFill>
                  <a:srgbClr val="3B41C9"/>
                </a:solidFill>
                <a:latin typeface="Montserrat Classic"/>
                <a:ea typeface="Montserrat Classic"/>
                <a:cs typeface="Montserrat Classic"/>
                <a:sym typeface="Montserrat Classic"/>
              </a:rPr>
              <a:t>02</a:t>
            </a:r>
          </a:p>
        </p:txBody>
      </p:sp>
      <p:sp>
        <p:nvSpPr>
          <p:cNvPr name="TextBox 25" id="25"/>
          <p:cNvSpPr txBox="true"/>
          <p:nvPr/>
        </p:nvSpPr>
        <p:spPr>
          <a:xfrm rot="0">
            <a:off x="8514966" y="6191830"/>
            <a:ext cx="3726173" cy="389255"/>
          </a:xfrm>
          <a:prstGeom prst="rect">
            <a:avLst/>
          </a:prstGeom>
        </p:spPr>
        <p:txBody>
          <a:bodyPr anchor="t" rtlCol="false" tIns="0" lIns="0" bIns="0" rIns="0">
            <a:spAutoFit/>
          </a:bodyPr>
          <a:lstStyle/>
          <a:p>
            <a:pPr algn="l">
              <a:lnSpc>
                <a:spcPts val="3219"/>
              </a:lnSpc>
            </a:pPr>
            <a:r>
              <a:rPr lang="en-US" sz="2299" b="true">
                <a:solidFill>
                  <a:srgbClr val="3B41C9"/>
                </a:solidFill>
                <a:latin typeface="Montserrat Classic Bold"/>
                <a:ea typeface="Montserrat Classic Bold"/>
                <a:cs typeface="Montserrat Classic Bold"/>
                <a:sym typeface="Montserrat Classic Bold"/>
              </a:rPr>
              <a:t>EVENT HANDLING IS ...</a:t>
            </a:r>
          </a:p>
        </p:txBody>
      </p:sp>
      <p:sp>
        <p:nvSpPr>
          <p:cNvPr name="TextBox 26" id="26"/>
          <p:cNvSpPr txBox="true"/>
          <p:nvPr/>
        </p:nvSpPr>
        <p:spPr>
          <a:xfrm rot="0">
            <a:off x="8536016" y="8446823"/>
            <a:ext cx="4097838" cy="389255"/>
          </a:xfrm>
          <a:prstGeom prst="rect">
            <a:avLst/>
          </a:prstGeom>
        </p:spPr>
        <p:txBody>
          <a:bodyPr anchor="t" rtlCol="false" tIns="0" lIns="0" bIns="0" rIns="0">
            <a:spAutoFit/>
          </a:bodyPr>
          <a:lstStyle/>
          <a:p>
            <a:pPr algn="l">
              <a:lnSpc>
                <a:spcPts val="3219"/>
              </a:lnSpc>
            </a:pPr>
            <a:r>
              <a:rPr lang="en-US" sz="2299" b="true">
                <a:solidFill>
                  <a:srgbClr val="3B41C9"/>
                </a:solidFill>
                <a:latin typeface="Montserrat Classic Bold"/>
                <a:ea typeface="Montserrat Classic Bold"/>
                <a:cs typeface="Montserrat Classic Bold"/>
                <a:sym typeface="Montserrat Classic Bold"/>
              </a:rPr>
              <a:t>WHEN AN EVENT OCCUR ...</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817767" y="6931736"/>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8" id="8"/>
          <p:cNvSpPr txBox="true"/>
          <p:nvPr/>
        </p:nvSpPr>
        <p:spPr>
          <a:xfrm rot="0">
            <a:off x="2388861" y="3667125"/>
            <a:ext cx="13510278" cy="2952750"/>
          </a:xfrm>
          <a:prstGeom prst="rect">
            <a:avLst/>
          </a:prstGeom>
        </p:spPr>
        <p:txBody>
          <a:bodyPr anchor="t" rtlCol="false" tIns="0" lIns="0" bIns="0" rIns="0">
            <a:spAutoFit/>
          </a:bodyPr>
          <a:lstStyle/>
          <a:p>
            <a:pPr algn="just" marL="837764" indent="-418882" lvl="1">
              <a:lnSpc>
                <a:spcPts val="4656"/>
              </a:lnSpc>
              <a:buFont typeface="Arial"/>
              <a:buChar char="•"/>
            </a:pPr>
            <a:r>
              <a:rPr lang="en-US" b="true" sz="3880">
                <a:solidFill>
                  <a:srgbClr val="000000"/>
                </a:solidFill>
                <a:latin typeface="Montserrat Bold"/>
                <a:ea typeface="Montserrat Bold"/>
                <a:cs typeface="Montserrat Bold"/>
                <a:sym typeface="Montserrat Bold"/>
              </a:rPr>
              <a:t>useState</a:t>
            </a:r>
            <a:r>
              <a:rPr lang="en-US" sz="3880">
                <a:solidFill>
                  <a:srgbClr val="000000"/>
                </a:solidFill>
                <a:latin typeface="Montserrat"/>
                <a:ea typeface="Montserrat"/>
                <a:cs typeface="Montserrat"/>
                <a:sym typeface="Montserrat"/>
              </a:rPr>
              <a:t> enables state management in functional components.</a:t>
            </a:r>
          </a:p>
          <a:p>
            <a:pPr algn="just" marL="837764" indent="-418882" lvl="1">
              <a:lnSpc>
                <a:spcPts val="4656"/>
              </a:lnSpc>
              <a:buFont typeface="Arial"/>
              <a:buChar char="•"/>
            </a:pPr>
            <a:r>
              <a:rPr lang="en-US" sz="3880">
                <a:solidFill>
                  <a:srgbClr val="000000"/>
                </a:solidFill>
                <a:latin typeface="Montserrat"/>
                <a:ea typeface="Montserrat"/>
                <a:cs typeface="Montserrat"/>
                <a:sym typeface="Montserrat"/>
              </a:rPr>
              <a:t>Helps maintain interactive UI elements.</a:t>
            </a:r>
          </a:p>
          <a:p>
            <a:pPr algn="just" marL="837764" indent="-418882" lvl="1">
              <a:lnSpc>
                <a:spcPts val="4656"/>
              </a:lnSpc>
              <a:buFont typeface="Arial"/>
              <a:buChar char="•"/>
            </a:pPr>
            <a:r>
              <a:rPr lang="en-US" sz="3880">
                <a:solidFill>
                  <a:srgbClr val="000000"/>
                </a:solidFill>
                <a:latin typeface="Montserrat"/>
                <a:ea typeface="Montserrat"/>
                <a:cs typeface="Montserrat"/>
                <a:sym typeface="Montserrat"/>
              </a:rPr>
              <a:t>Simpler and more readable than class-based state.</a:t>
            </a:r>
          </a:p>
          <a:p>
            <a:pPr algn="just" marL="837764" indent="-418882" lvl="1">
              <a:lnSpc>
                <a:spcPts val="4656"/>
              </a:lnSpc>
              <a:spcBef>
                <a:spcPct val="0"/>
              </a:spcBef>
              <a:buFont typeface="Arial"/>
              <a:buChar char="•"/>
            </a:pPr>
            <a:r>
              <a:rPr lang="en-US" sz="3880">
                <a:solidFill>
                  <a:srgbClr val="000000"/>
                </a:solidFill>
                <a:latin typeface="Montserrat"/>
                <a:ea typeface="Montserrat"/>
                <a:cs typeface="Montserrat"/>
                <a:sym typeface="Montserrat"/>
              </a:rPr>
              <a:t>Use best practices to avoid common pitfalls.</a:t>
            </a:r>
          </a:p>
        </p:txBody>
      </p:sp>
      <p:sp>
        <p:nvSpPr>
          <p:cNvPr name="TextBox 9" id="9"/>
          <p:cNvSpPr txBox="true"/>
          <p:nvPr/>
        </p:nvSpPr>
        <p:spPr>
          <a:xfrm rot="0">
            <a:off x="1166135" y="1190898"/>
            <a:ext cx="15955731" cy="1111250"/>
          </a:xfrm>
          <a:prstGeom prst="rect">
            <a:avLst/>
          </a:prstGeom>
        </p:spPr>
        <p:txBody>
          <a:bodyPr anchor="t" rtlCol="false" tIns="0" lIns="0" bIns="0" rIns="0">
            <a:spAutoFit/>
          </a:bodyPr>
          <a:lstStyle/>
          <a:p>
            <a:pPr algn="ctr">
              <a:lnSpc>
                <a:spcPts val="9099"/>
              </a:lnSpc>
            </a:pPr>
            <a:r>
              <a:rPr lang="en-US" sz="6499">
                <a:solidFill>
                  <a:srgbClr val="3B41C9"/>
                </a:solidFill>
                <a:latin typeface="Calistoga"/>
                <a:ea typeface="Calistoga"/>
                <a:cs typeface="Calistoga"/>
                <a:sym typeface="Calistoga"/>
              </a:rPr>
              <a:t>Conclusion</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422662" y="-271867"/>
            <a:ext cx="5153784" cy="2576892"/>
          </a:xfrm>
          <a:custGeom>
            <a:avLst/>
            <a:gdLst/>
            <a:ahLst/>
            <a:cxnLst/>
            <a:rect r="r" b="b" t="t" l="l"/>
            <a:pathLst>
              <a:path h="2576892" w="5153784">
                <a:moveTo>
                  <a:pt x="0" y="0"/>
                </a:moveTo>
                <a:lnTo>
                  <a:pt x="5153784" y="0"/>
                </a:lnTo>
                <a:lnTo>
                  <a:pt x="5153784" y="2576892"/>
                </a:lnTo>
                <a:lnTo>
                  <a:pt x="0" y="25768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4" id="4"/>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1753411" y="4910118"/>
            <a:ext cx="8696364" cy="8696364"/>
          </a:xfrm>
          <a:custGeom>
            <a:avLst/>
            <a:gdLst/>
            <a:ahLst/>
            <a:cxnLst/>
            <a:rect r="r" b="b" t="t" l="l"/>
            <a:pathLst>
              <a:path h="8696364" w="8696364">
                <a:moveTo>
                  <a:pt x="0" y="0"/>
                </a:moveTo>
                <a:lnTo>
                  <a:pt x="8696364" y="0"/>
                </a:lnTo>
                <a:lnTo>
                  <a:pt x="8696364" y="8696364"/>
                </a:lnTo>
                <a:lnTo>
                  <a:pt x="0" y="869636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7339334"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6712263"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7519606"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10800000">
            <a:off x="16884741"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true" flipV="false" rot="0">
            <a:off x="0"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2" id="12"/>
          <p:cNvSpPr/>
          <p:nvPr/>
        </p:nvSpPr>
        <p:spPr>
          <a:xfrm flipH="false" flipV="false" rot="0">
            <a:off x="1712527" y="5951905"/>
            <a:ext cx="1076362" cy="1076362"/>
          </a:xfrm>
          <a:custGeom>
            <a:avLst/>
            <a:gdLst/>
            <a:ahLst/>
            <a:cxnLst/>
            <a:rect r="r" b="b" t="t" l="l"/>
            <a:pathLst>
              <a:path h="1076362" w="1076362">
                <a:moveTo>
                  <a:pt x="0" y="0"/>
                </a:moveTo>
                <a:lnTo>
                  <a:pt x="1076362" y="0"/>
                </a:lnTo>
                <a:lnTo>
                  <a:pt x="1076362" y="1076361"/>
                </a:lnTo>
                <a:lnTo>
                  <a:pt x="0" y="10763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0">
            <a:off x="9692750" y="805646"/>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818597" y="90473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5" id="15"/>
          <p:cNvSpPr/>
          <p:nvPr/>
        </p:nvSpPr>
        <p:spPr>
          <a:xfrm flipH="false" flipV="false" rot="0">
            <a:off x="11247163" y="1987065"/>
            <a:ext cx="6249794" cy="7037734"/>
          </a:xfrm>
          <a:custGeom>
            <a:avLst/>
            <a:gdLst/>
            <a:ahLst/>
            <a:cxnLst/>
            <a:rect r="r" b="b" t="t" l="l"/>
            <a:pathLst>
              <a:path h="7037734" w="6249794">
                <a:moveTo>
                  <a:pt x="0" y="0"/>
                </a:moveTo>
                <a:lnTo>
                  <a:pt x="6249794" y="0"/>
                </a:lnTo>
                <a:lnTo>
                  <a:pt x="6249794" y="7037734"/>
                </a:lnTo>
                <a:lnTo>
                  <a:pt x="0" y="7037734"/>
                </a:lnTo>
                <a:lnTo>
                  <a:pt x="0" y="0"/>
                </a:lnTo>
                <a:close/>
              </a:path>
            </a:pathLst>
          </a:custGeom>
          <a:blipFill>
            <a:blip r:embed="rId16"/>
            <a:stretch>
              <a:fillRect l="0" t="0" r="0" b="0"/>
            </a:stretch>
          </a:blipFill>
        </p:spPr>
      </p:sp>
      <p:sp>
        <p:nvSpPr>
          <p:cNvPr name="TextBox 16" id="16"/>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7" id="17"/>
          <p:cNvSpPr txBox="true"/>
          <p:nvPr/>
        </p:nvSpPr>
        <p:spPr>
          <a:xfrm rot="0">
            <a:off x="1538046" y="2879725"/>
            <a:ext cx="9709117" cy="2263775"/>
          </a:xfrm>
          <a:prstGeom prst="rect">
            <a:avLst/>
          </a:prstGeom>
        </p:spPr>
        <p:txBody>
          <a:bodyPr anchor="t" rtlCol="false" tIns="0" lIns="0" bIns="0" rIns="0">
            <a:spAutoFit/>
          </a:bodyPr>
          <a:lstStyle/>
          <a:p>
            <a:pPr algn="l">
              <a:lnSpc>
                <a:spcPts val="9099"/>
              </a:lnSpc>
            </a:pPr>
            <a:r>
              <a:rPr lang="en-US" sz="6499">
                <a:solidFill>
                  <a:srgbClr val="3B41C9"/>
                </a:solidFill>
                <a:latin typeface="Calistoga"/>
                <a:ea typeface="Calistoga"/>
                <a:cs typeface="Calistoga"/>
                <a:sym typeface="Calistoga"/>
              </a:rPr>
              <a:t>2.2. useEffect - Managing Side Effects in React</a:t>
            </a:r>
          </a:p>
        </p:txBody>
      </p:sp>
      <p:sp>
        <p:nvSpPr>
          <p:cNvPr name="TextBox 18" id="18"/>
          <p:cNvSpPr txBox="true"/>
          <p:nvPr/>
        </p:nvSpPr>
        <p:spPr>
          <a:xfrm rot="0">
            <a:off x="3123155" y="5964006"/>
            <a:ext cx="5193601" cy="1064261"/>
          </a:xfrm>
          <a:prstGeom prst="rect">
            <a:avLst/>
          </a:prstGeom>
        </p:spPr>
        <p:txBody>
          <a:bodyPr anchor="t" rtlCol="false" tIns="0" lIns="0" bIns="0" rIns="0">
            <a:spAutoFit/>
          </a:bodyPr>
          <a:lstStyle/>
          <a:p>
            <a:pPr algn="l">
              <a:lnSpc>
                <a:spcPts val="4339"/>
              </a:lnSpc>
            </a:pPr>
            <a:r>
              <a:rPr lang="en-US" sz="3099">
                <a:solidFill>
                  <a:srgbClr val="3B41C9"/>
                </a:solidFill>
                <a:latin typeface="Montserrat Classic"/>
                <a:ea typeface="Montserrat Classic"/>
                <a:cs typeface="Montserrat Classic"/>
                <a:sym typeface="Montserrat Classic"/>
              </a:rPr>
              <a:t>BASIC GUIDE &amp; PRACTICAL EXAMPLES</a:t>
            </a: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901359" y="6191062"/>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9465534" y="5609482"/>
            <a:ext cx="8065852" cy="1585024"/>
          </a:xfrm>
          <a:custGeom>
            <a:avLst/>
            <a:gdLst/>
            <a:ahLst/>
            <a:cxnLst/>
            <a:rect r="r" b="b" t="t" l="l"/>
            <a:pathLst>
              <a:path h="1585024" w="8065852">
                <a:moveTo>
                  <a:pt x="0" y="0"/>
                </a:moveTo>
                <a:lnTo>
                  <a:pt x="8065852" y="0"/>
                </a:lnTo>
                <a:lnTo>
                  <a:pt x="8065852" y="1585024"/>
                </a:lnTo>
                <a:lnTo>
                  <a:pt x="0" y="1585024"/>
                </a:lnTo>
                <a:lnTo>
                  <a:pt x="0" y="0"/>
                </a:lnTo>
                <a:close/>
              </a:path>
            </a:pathLst>
          </a:custGeom>
          <a:blipFill>
            <a:blip r:embed="rId14"/>
            <a:stretch>
              <a:fillRect l="0" t="0" r="-6677" b="0"/>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3" id="13"/>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4" id="14"/>
          <p:cNvSpPr txBox="true"/>
          <p:nvPr/>
        </p:nvSpPr>
        <p:spPr>
          <a:xfrm rot="0">
            <a:off x="3825199" y="1782580"/>
            <a:ext cx="10097622"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WHAT ARE SIDE EFFECTS?</a:t>
            </a:r>
          </a:p>
        </p:txBody>
      </p:sp>
      <p:sp>
        <p:nvSpPr>
          <p:cNvPr name="TextBox 15" id="15"/>
          <p:cNvSpPr txBox="true"/>
          <p:nvPr/>
        </p:nvSpPr>
        <p:spPr>
          <a:xfrm rot="0">
            <a:off x="1538046" y="2925580"/>
            <a:ext cx="14302115" cy="88582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Side effects are actions that occur outside the main render flow of a React component.</a:t>
            </a:r>
          </a:p>
        </p:txBody>
      </p:sp>
      <p:sp>
        <p:nvSpPr>
          <p:cNvPr name="TextBox 16" id="16"/>
          <p:cNvSpPr txBox="true"/>
          <p:nvPr/>
        </p:nvSpPr>
        <p:spPr>
          <a:xfrm rot="0">
            <a:off x="1538046" y="4135255"/>
            <a:ext cx="7335964" cy="438150"/>
          </a:xfrm>
          <a:prstGeom prst="rect">
            <a:avLst/>
          </a:prstGeom>
        </p:spPr>
        <p:txBody>
          <a:bodyPr anchor="t" rtlCol="false" tIns="0" lIns="0" bIns="0" rIns="0">
            <a:spAutoFit/>
          </a:bodyPr>
          <a:lstStyle/>
          <a:p>
            <a:pPr algn="l">
              <a:lnSpc>
                <a:spcPts val="3599"/>
              </a:lnSpc>
            </a:pPr>
            <a:r>
              <a:rPr lang="en-US" sz="2999" b="true">
                <a:solidFill>
                  <a:srgbClr val="000000"/>
                </a:solidFill>
                <a:latin typeface="Montserrat Bold"/>
                <a:ea typeface="Montserrat Bold"/>
                <a:cs typeface="Montserrat Bold"/>
                <a:sym typeface="Montserrat Bold"/>
              </a:rPr>
              <a:t>🟢</a:t>
            </a:r>
            <a:r>
              <a:rPr lang="en-US" sz="2999" b="true">
                <a:solidFill>
                  <a:srgbClr val="000000"/>
                </a:solidFill>
                <a:latin typeface="Montserrat Bold"/>
                <a:ea typeface="Montserrat Bold"/>
                <a:cs typeface="Montserrat Bold"/>
                <a:sym typeface="Montserrat Bold"/>
              </a:rPr>
              <a:t>Common examples:</a:t>
            </a:r>
          </a:p>
        </p:txBody>
      </p:sp>
      <p:sp>
        <p:nvSpPr>
          <p:cNvPr name="TextBox 17" id="17"/>
          <p:cNvSpPr txBox="true"/>
          <p:nvPr/>
        </p:nvSpPr>
        <p:spPr>
          <a:xfrm rot="0">
            <a:off x="1538046" y="4811530"/>
            <a:ext cx="7927488" cy="3124200"/>
          </a:xfrm>
          <a:prstGeom prst="rect">
            <a:avLst/>
          </a:prstGeom>
        </p:spPr>
        <p:txBody>
          <a:bodyPr anchor="t" rtlCol="false" tIns="0" lIns="0" bIns="0" rIns="0">
            <a:spAutoFit/>
          </a:bodyPr>
          <a:lstStyle/>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Fetching API data.</a:t>
            </a:r>
          </a:p>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Updating the webpage title or modifying the DOM.</a:t>
            </a:r>
          </a:p>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Listening to browsfer events (resize, scroll).</a:t>
            </a:r>
          </a:p>
          <a:p>
            <a:pPr algn="l" marL="647694" indent="-323847" lvl="1">
              <a:lnSpc>
                <a:spcPts val="3599"/>
              </a:lnSpc>
              <a:spcBef>
                <a:spcPct val="0"/>
              </a:spcBef>
              <a:buFont typeface="Arial"/>
              <a:buChar char="•"/>
            </a:pPr>
            <a:r>
              <a:rPr lang="en-US" sz="2999">
                <a:solidFill>
                  <a:srgbClr val="000000"/>
                </a:solidFill>
                <a:latin typeface="Montserrat"/>
                <a:ea typeface="Montserrat"/>
                <a:cs typeface="Montserrat"/>
                <a:sym typeface="Montserrat"/>
              </a:rPr>
              <a:t>Setting timers like setTimeout, setInterval.</a:t>
            </a:r>
          </a:p>
        </p:txBody>
      </p:sp>
      <p:sp>
        <p:nvSpPr>
          <p:cNvPr name="TextBox 18" id="18"/>
          <p:cNvSpPr txBox="true"/>
          <p:nvPr/>
        </p:nvSpPr>
        <p:spPr>
          <a:xfrm rot="0">
            <a:off x="1538046" y="8544911"/>
            <a:ext cx="14087294" cy="885825"/>
          </a:xfrm>
          <a:prstGeom prst="rect">
            <a:avLst/>
          </a:prstGeom>
        </p:spPr>
        <p:txBody>
          <a:bodyPr anchor="t" rtlCol="false" tIns="0" lIns="0" bIns="0" rIns="0">
            <a:spAutoFit/>
          </a:bodyPr>
          <a:lstStyle/>
          <a:p>
            <a:pPr algn="l">
              <a:lnSpc>
                <a:spcPts val="3599"/>
              </a:lnSpc>
            </a:pPr>
            <a:r>
              <a:rPr lang="en-US" sz="2999" b="true">
                <a:solidFill>
                  <a:srgbClr val="000000"/>
                </a:solidFill>
                <a:latin typeface="Montserrat Bold"/>
                <a:ea typeface="Montserrat Bold"/>
                <a:cs typeface="Montserrat Bold"/>
                <a:sym typeface="Montserrat Bold"/>
              </a:rPr>
              <a:t>🟠 Issue: </a:t>
            </a:r>
            <a:r>
              <a:rPr lang="en-US" sz="2999">
                <a:solidFill>
                  <a:srgbClr val="000000"/>
                </a:solidFill>
                <a:latin typeface="Montserrat"/>
                <a:ea typeface="Montserrat"/>
                <a:cs typeface="Montserrat"/>
                <a:sym typeface="Montserrat"/>
              </a:rPr>
              <a:t>If not handled properly, side effects can cause </a:t>
            </a:r>
            <a:r>
              <a:rPr lang="en-US" sz="2999" b="true">
                <a:solidFill>
                  <a:srgbClr val="000000"/>
                </a:solidFill>
                <a:latin typeface="Montserrat Bold"/>
                <a:ea typeface="Montserrat Bold"/>
                <a:cs typeface="Montserrat Bold"/>
                <a:sym typeface="Montserrat Bold"/>
              </a:rPr>
              <a:t>memory</a:t>
            </a:r>
            <a:r>
              <a:rPr lang="en-US" sz="2999">
                <a:solidFill>
                  <a:srgbClr val="000000"/>
                </a:solidFill>
                <a:latin typeface="Montserrat"/>
                <a:ea typeface="Montserrat"/>
                <a:cs typeface="Montserrat"/>
                <a:sym typeface="Montserrat"/>
              </a:rPr>
              <a:t> </a:t>
            </a:r>
            <a:r>
              <a:rPr lang="en-US" sz="2999" b="true">
                <a:solidFill>
                  <a:srgbClr val="000000"/>
                </a:solidFill>
                <a:latin typeface="Montserrat Bold"/>
                <a:ea typeface="Montserrat Bold"/>
                <a:cs typeface="Montserrat Bold"/>
                <a:sym typeface="Montserrat Bold"/>
              </a:rPr>
              <a:t>leaks</a:t>
            </a:r>
            <a:r>
              <a:rPr lang="en-US" sz="2999">
                <a:solidFill>
                  <a:srgbClr val="000000"/>
                </a:solidFill>
                <a:latin typeface="Montserrat"/>
                <a:ea typeface="Montserrat"/>
                <a:cs typeface="Montserrat"/>
                <a:sym typeface="Montserrat"/>
              </a:rPr>
              <a:t> and </a:t>
            </a:r>
            <a:r>
              <a:rPr lang="en-US" sz="2999" b="true">
                <a:solidFill>
                  <a:srgbClr val="000000"/>
                </a:solidFill>
                <a:latin typeface="Montserrat Bold"/>
                <a:ea typeface="Montserrat Bold"/>
                <a:cs typeface="Montserrat Bold"/>
                <a:sym typeface="Montserrat Bold"/>
              </a:rPr>
              <a:t>performance issues.</a:t>
            </a:r>
          </a:p>
        </p:txBody>
      </p:sp>
      <p:grpSp>
        <p:nvGrpSpPr>
          <p:cNvPr name="Group 19" id="19"/>
          <p:cNvGrpSpPr/>
          <p:nvPr/>
        </p:nvGrpSpPr>
        <p:grpSpPr>
          <a:xfrm rot="0">
            <a:off x="9465534" y="5609482"/>
            <a:ext cx="2111739" cy="581579"/>
            <a:chOff x="0" y="0"/>
            <a:chExt cx="556178" cy="153173"/>
          </a:xfrm>
        </p:grpSpPr>
        <p:sp>
          <p:nvSpPr>
            <p:cNvPr name="Freeform 20" id="20"/>
            <p:cNvSpPr/>
            <p:nvPr/>
          </p:nvSpPr>
          <p:spPr>
            <a:xfrm flipH="false" flipV="false" rot="0">
              <a:off x="0" y="0"/>
              <a:ext cx="556178" cy="153173"/>
            </a:xfrm>
            <a:custGeom>
              <a:avLst/>
              <a:gdLst/>
              <a:ahLst/>
              <a:cxnLst/>
              <a:rect r="r" b="b" t="t" l="l"/>
              <a:pathLst>
                <a:path h="153173" w="556178">
                  <a:moveTo>
                    <a:pt x="0" y="0"/>
                  </a:moveTo>
                  <a:lnTo>
                    <a:pt x="556178" y="0"/>
                  </a:lnTo>
                  <a:lnTo>
                    <a:pt x="556178" y="153173"/>
                  </a:lnTo>
                  <a:lnTo>
                    <a:pt x="0" y="153173"/>
                  </a:lnTo>
                  <a:close/>
                </a:path>
              </a:pathLst>
            </a:custGeom>
            <a:solidFill>
              <a:srgbClr val="000000">
                <a:alpha val="0"/>
              </a:srgbClr>
            </a:solidFill>
            <a:ln w="57150" cap="sq">
              <a:solidFill>
                <a:srgbClr val="DB2422"/>
              </a:solidFill>
              <a:prstDash val="solid"/>
              <a:miter/>
            </a:ln>
          </p:spPr>
        </p:sp>
        <p:sp>
          <p:nvSpPr>
            <p:cNvPr name="TextBox 21" id="21"/>
            <p:cNvSpPr txBox="true"/>
            <p:nvPr/>
          </p:nvSpPr>
          <p:spPr>
            <a:xfrm>
              <a:off x="0" y="0"/>
              <a:ext cx="556178" cy="153173"/>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91370" y="6962907"/>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028700" y="5243833"/>
            <a:ext cx="8384342" cy="1983369"/>
          </a:xfrm>
          <a:custGeom>
            <a:avLst/>
            <a:gdLst/>
            <a:ahLst/>
            <a:cxnLst/>
            <a:rect r="r" b="b" t="t" l="l"/>
            <a:pathLst>
              <a:path h="1983369" w="8384342">
                <a:moveTo>
                  <a:pt x="0" y="0"/>
                </a:moveTo>
                <a:lnTo>
                  <a:pt x="8384342" y="0"/>
                </a:lnTo>
                <a:lnTo>
                  <a:pt x="8384342" y="1983369"/>
                </a:lnTo>
                <a:lnTo>
                  <a:pt x="0" y="1983369"/>
                </a:lnTo>
                <a:lnTo>
                  <a:pt x="0" y="0"/>
                </a:lnTo>
                <a:close/>
              </a:path>
            </a:pathLst>
          </a:custGeom>
          <a:blipFill>
            <a:blip r:embed="rId14"/>
            <a:stretch>
              <a:fillRect l="0" t="0" r="-16182" b="0"/>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3" id="13"/>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4" id="14"/>
          <p:cNvSpPr txBox="true"/>
          <p:nvPr/>
        </p:nvSpPr>
        <p:spPr>
          <a:xfrm rot="0">
            <a:off x="5177453" y="1830205"/>
            <a:ext cx="8147279"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WHAT IS USEEFFECT?</a:t>
            </a:r>
          </a:p>
        </p:txBody>
      </p:sp>
      <p:sp>
        <p:nvSpPr>
          <p:cNvPr name="TextBox 15" id="15"/>
          <p:cNvSpPr txBox="true"/>
          <p:nvPr/>
        </p:nvSpPr>
        <p:spPr>
          <a:xfrm rot="0">
            <a:off x="1253205" y="3487555"/>
            <a:ext cx="15781590"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🟢useEffect is a React Hook for managing side effects in function components.</a:t>
            </a:r>
          </a:p>
        </p:txBody>
      </p:sp>
      <p:sp>
        <p:nvSpPr>
          <p:cNvPr name="TextBox 16" id="16"/>
          <p:cNvSpPr txBox="true"/>
          <p:nvPr/>
        </p:nvSpPr>
        <p:spPr>
          <a:xfrm rot="0">
            <a:off x="9682172" y="4563880"/>
            <a:ext cx="7927488" cy="3295650"/>
          </a:xfrm>
          <a:prstGeom prst="rect">
            <a:avLst/>
          </a:prstGeom>
        </p:spPr>
        <p:txBody>
          <a:bodyPr anchor="t" rtlCol="false" tIns="0" lIns="0" bIns="0" rIns="0">
            <a:spAutoFit/>
          </a:bodyPr>
          <a:lstStyle/>
          <a:p>
            <a:pPr algn="l">
              <a:lnSpc>
                <a:spcPts val="4199"/>
              </a:lnSpc>
            </a:pPr>
            <a:r>
              <a:rPr lang="en-US" sz="2999">
                <a:solidFill>
                  <a:srgbClr val="000000"/>
                </a:solidFill>
                <a:latin typeface="Montserrat"/>
                <a:ea typeface="Montserrat"/>
                <a:cs typeface="Montserrat"/>
                <a:sym typeface="Montserrat"/>
              </a:rPr>
              <a:t>🟢 It replaces lifecycle methods in class components:</a:t>
            </a:r>
          </a:p>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componentDidMount</a:t>
            </a:r>
          </a:p>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componentDidUpdate</a:t>
            </a:r>
          </a:p>
          <a:p>
            <a:pPr algn="l" marL="647694" indent="-323847" lvl="1">
              <a:lnSpc>
                <a:spcPts val="3599"/>
              </a:lnSpc>
              <a:buFont typeface="Arial"/>
              <a:buChar char="•"/>
            </a:pPr>
            <a:r>
              <a:rPr lang="en-US" sz="2999">
                <a:solidFill>
                  <a:srgbClr val="000000"/>
                </a:solidFill>
                <a:latin typeface="Montserrat"/>
                <a:ea typeface="Montserrat"/>
                <a:cs typeface="Montserrat"/>
                <a:sym typeface="Montserrat"/>
              </a:rPr>
              <a:t>componentWillUnmount</a:t>
            </a:r>
          </a:p>
          <a:p>
            <a:pPr algn="l">
              <a:lnSpc>
                <a:spcPts val="3599"/>
              </a:lnSpc>
              <a:spcBef>
                <a:spcPct val="0"/>
              </a:spcBef>
            </a:pPr>
            <a:r>
              <a:rPr lang="en-US" sz="2999">
                <a:solidFill>
                  <a:srgbClr val="000000"/>
                </a:solidFill>
                <a:latin typeface="Montserrat"/>
                <a:ea typeface="Montserrat"/>
                <a:cs typeface="Montserrat"/>
                <a:sym typeface="Montserrat"/>
              </a:rPr>
              <a:t>🟢 Executes after every render or when dependencies change.</a:t>
            </a:r>
          </a:p>
        </p:txBody>
      </p:sp>
      <p:sp>
        <p:nvSpPr>
          <p:cNvPr name="TextBox 17" id="17"/>
          <p:cNvSpPr txBox="true"/>
          <p:nvPr/>
        </p:nvSpPr>
        <p:spPr>
          <a:xfrm rot="0">
            <a:off x="1253205" y="8554855"/>
            <a:ext cx="10269750"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Note: dependencies control when the effect runs.</a:t>
            </a:r>
          </a:p>
        </p:txBody>
      </p:sp>
      <p:grpSp>
        <p:nvGrpSpPr>
          <p:cNvPr name="Group 18" id="18"/>
          <p:cNvGrpSpPr/>
          <p:nvPr/>
        </p:nvGrpSpPr>
        <p:grpSpPr>
          <a:xfrm rot="0">
            <a:off x="1302303" y="5191125"/>
            <a:ext cx="2234791" cy="780354"/>
            <a:chOff x="0" y="0"/>
            <a:chExt cx="588587" cy="205525"/>
          </a:xfrm>
        </p:grpSpPr>
        <p:sp>
          <p:nvSpPr>
            <p:cNvPr name="Freeform 19" id="19"/>
            <p:cNvSpPr/>
            <p:nvPr/>
          </p:nvSpPr>
          <p:spPr>
            <a:xfrm flipH="false" flipV="false" rot="0">
              <a:off x="0" y="0"/>
              <a:ext cx="588587" cy="205525"/>
            </a:xfrm>
            <a:custGeom>
              <a:avLst/>
              <a:gdLst/>
              <a:ahLst/>
              <a:cxnLst/>
              <a:rect r="r" b="b" t="t" l="l"/>
              <a:pathLst>
                <a:path h="205525" w="588587">
                  <a:moveTo>
                    <a:pt x="0" y="0"/>
                  </a:moveTo>
                  <a:lnTo>
                    <a:pt x="588587" y="0"/>
                  </a:lnTo>
                  <a:lnTo>
                    <a:pt x="588587" y="205525"/>
                  </a:lnTo>
                  <a:lnTo>
                    <a:pt x="0" y="205525"/>
                  </a:lnTo>
                  <a:close/>
                </a:path>
              </a:pathLst>
            </a:custGeom>
            <a:solidFill>
              <a:srgbClr val="000000">
                <a:alpha val="0"/>
              </a:srgbClr>
            </a:solidFill>
            <a:ln w="57150" cap="sq">
              <a:solidFill>
                <a:srgbClr val="DB2422"/>
              </a:solidFill>
              <a:prstDash val="solid"/>
              <a:miter/>
            </a:ln>
          </p:spPr>
        </p:sp>
        <p:sp>
          <p:nvSpPr>
            <p:cNvPr name="TextBox 20" id="20"/>
            <p:cNvSpPr txBox="true"/>
            <p:nvPr/>
          </p:nvSpPr>
          <p:spPr>
            <a:xfrm>
              <a:off x="0" y="0"/>
              <a:ext cx="588587" cy="205525"/>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901359" y="6191062"/>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3723365" y="5580199"/>
            <a:ext cx="9681824" cy="2065456"/>
          </a:xfrm>
          <a:custGeom>
            <a:avLst/>
            <a:gdLst/>
            <a:ahLst/>
            <a:cxnLst/>
            <a:rect r="r" b="b" t="t" l="l"/>
            <a:pathLst>
              <a:path h="2065456" w="9681824">
                <a:moveTo>
                  <a:pt x="0" y="0"/>
                </a:moveTo>
                <a:lnTo>
                  <a:pt x="9681824" y="0"/>
                </a:lnTo>
                <a:lnTo>
                  <a:pt x="9681824" y="2065456"/>
                </a:lnTo>
                <a:lnTo>
                  <a:pt x="0" y="2065456"/>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2041976" y="2114550"/>
            <a:ext cx="14204049"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USEEFFECT WITHOUT DEPENDENCIES</a:t>
            </a:r>
          </a:p>
        </p:txBody>
      </p:sp>
      <p:sp>
        <p:nvSpPr>
          <p:cNvPr name="TextBox 19" id="19"/>
          <p:cNvSpPr txBox="true"/>
          <p:nvPr/>
        </p:nvSpPr>
        <p:spPr>
          <a:xfrm rot="0">
            <a:off x="2122773" y="3590925"/>
            <a:ext cx="14140484" cy="133350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🟢If there are </a:t>
            </a:r>
            <a:r>
              <a:rPr lang="en-US" b="true" sz="2999">
                <a:solidFill>
                  <a:srgbClr val="000000"/>
                </a:solidFill>
                <a:latin typeface="Montserrat Bold"/>
                <a:ea typeface="Montserrat Bold"/>
                <a:cs typeface="Montserrat Bold"/>
                <a:sym typeface="Montserrat Bold"/>
              </a:rPr>
              <a:t>no dependencies ([ ])</a:t>
            </a:r>
            <a:r>
              <a:rPr lang="en-US" sz="2999">
                <a:solidFill>
                  <a:srgbClr val="000000"/>
                </a:solidFill>
                <a:latin typeface="Montserrat"/>
                <a:ea typeface="Montserrat"/>
                <a:cs typeface="Montserrat"/>
                <a:sym typeface="Montserrat"/>
              </a:rPr>
              <a:t>, useEffect runs </a:t>
            </a:r>
            <a:r>
              <a:rPr lang="en-US" b="true" sz="2999">
                <a:solidFill>
                  <a:srgbClr val="000000"/>
                </a:solidFill>
                <a:latin typeface="Montserrat Bold"/>
                <a:ea typeface="Montserrat Bold"/>
                <a:cs typeface="Montserrat Bold"/>
                <a:sym typeface="Montserrat Bold"/>
              </a:rPr>
              <a:t>after every render.</a:t>
            </a:r>
          </a:p>
          <a:p>
            <a:pPr algn="l">
              <a:lnSpc>
                <a:spcPts val="3599"/>
              </a:lnSpc>
              <a:spcBef>
                <a:spcPct val="0"/>
              </a:spcBef>
            </a:pPr>
            <a:r>
              <a:rPr lang="en-US" sz="2999">
                <a:solidFill>
                  <a:srgbClr val="000000"/>
                </a:solidFill>
                <a:latin typeface="Montserrat"/>
                <a:ea typeface="Montserrat"/>
                <a:cs typeface="Montserrat"/>
                <a:sym typeface="Montserrat"/>
              </a:rPr>
              <a:t>🟢</a:t>
            </a:r>
            <a:r>
              <a:rPr lang="en-US" sz="2999">
                <a:solidFill>
                  <a:srgbClr val="000000"/>
                </a:solidFill>
                <a:latin typeface="Montserrat"/>
                <a:ea typeface="Montserrat"/>
                <a:cs typeface="Montserrat"/>
                <a:sym typeface="Montserrat"/>
              </a:rPr>
              <a:t>This can cause </a:t>
            </a:r>
            <a:r>
              <a:rPr lang="en-US" b="true" sz="2999">
                <a:solidFill>
                  <a:srgbClr val="000000"/>
                </a:solidFill>
                <a:latin typeface="Montserrat Bold"/>
                <a:ea typeface="Montserrat Bold"/>
                <a:cs typeface="Montserrat Bold"/>
                <a:sym typeface="Montserrat Bold"/>
              </a:rPr>
              <a:t>performance issues</a:t>
            </a:r>
            <a:r>
              <a:rPr lang="en-US" sz="2999">
                <a:solidFill>
                  <a:srgbClr val="000000"/>
                </a:solidFill>
                <a:latin typeface="Montserrat"/>
                <a:ea typeface="Montserrat"/>
                <a:cs typeface="Montserrat"/>
                <a:sym typeface="Montserrat"/>
              </a:rPr>
              <a:t> if not controlled properly.</a:t>
            </a:r>
          </a:p>
          <a:p>
            <a:pPr algn="l">
              <a:lnSpc>
                <a:spcPts val="3599"/>
              </a:lnSpc>
              <a:spcBef>
                <a:spcPct val="0"/>
              </a:spcBef>
            </a:pPr>
          </a:p>
        </p:txBody>
      </p:sp>
      <p:sp>
        <p:nvSpPr>
          <p:cNvPr name="TextBox 20" id="20"/>
          <p:cNvSpPr txBox="true"/>
          <p:nvPr/>
        </p:nvSpPr>
        <p:spPr>
          <a:xfrm rot="0">
            <a:off x="2272236" y="4874157"/>
            <a:ext cx="13353104"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a:t>
            </a:r>
            <a:r>
              <a:rPr lang="en-US" b="true" sz="2999">
                <a:solidFill>
                  <a:srgbClr val="000000"/>
                </a:solidFill>
                <a:latin typeface="Montserrat Bold"/>
                <a:ea typeface="Montserrat Bold"/>
                <a:cs typeface="Montserrat Bold"/>
                <a:sym typeface="Montserrat Bold"/>
              </a:rPr>
              <a:t>Example</a:t>
            </a:r>
            <a:r>
              <a:rPr lang="en-US" sz="2999">
                <a:solidFill>
                  <a:srgbClr val="000000"/>
                </a:solidFill>
                <a:latin typeface="Montserrat"/>
                <a:ea typeface="Montserrat"/>
                <a:cs typeface="Montserrat"/>
                <a:sym typeface="Montserrat"/>
              </a:rPr>
              <a:t>: Logs a message every time the component renders.</a:t>
            </a:r>
          </a:p>
        </p:txBody>
      </p:sp>
      <p:sp>
        <p:nvSpPr>
          <p:cNvPr name="TextBox 21" id="21"/>
          <p:cNvSpPr txBox="true"/>
          <p:nvPr/>
        </p:nvSpPr>
        <p:spPr>
          <a:xfrm rot="0">
            <a:off x="2272236" y="8264780"/>
            <a:ext cx="13829291"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a:t>
            </a:r>
            <a:r>
              <a:rPr lang="en-US" b="true" sz="2999">
                <a:solidFill>
                  <a:srgbClr val="000000"/>
                </a:solidFill>
                <a:latin typeface="Montserrat Bold"/>
                <a:ea typeface="Montserrat Bold"/>
                <a:cs typeface="Montserrat Bold"/>
                <a:sym typeface="Montserrat Bold"/>
              </a:rPr>
              <a:t>Note</a:t>
            </a:r>
            <a:r>
              <a:rPr lang="en-US" sz="2999">
                <a:solidFill>
                  <a:srgbClr val="000000"/>
                </a:solidFill>
                <a:latin typeface="Montserrat"/>
                <a:ea typeface="Montserrat"/>
                <a:cs typeface="Montserrat"/>
                <a:sym typeface="Montserrat"/>
              </a:rPr>
              <a:t>: This effect runs continuously, potentially leading to logic errors.</a:t>
            </a:r>
          </a:p>
        </p:txBody>
      </p:sp>
      <p:grpSp>
        <p:nvGrpSpPr>
          <p:cNvPr name="Group 22" id="22"/>
          <p:cNvGrpSpPr/>
          <p:nvPr/>
        </p:nvGrpSpPr>
        <p:grpSpPr>
          <a:xfrm rot="0">
            <a:off x="3915744" y="5621640"/>
            <a:ext cx="2234791" cy="780354"/>
            <a:chOff x="0" y="0"/>
            <a:chExt cx="588587" cy="205525"/>
          </a:xfrm>
        </p:grpSpPr>
        <p:sp>
          <p:nvSpPr>
            <p:cNvPr name="Freeform 23" id="23"/>
            <p:cNvSpPr/>
            <p:nvPr/>
          </p:nvSpPr>
          <p:spPr>
            <a:xfrm flipH="false" flipV="false" rot="0">
              <a:off x="0" y="0"/>
              <a:ext cx="588587" cy="205525"/>
            </a:xfrm>
            <a:custGeom>
              <a:avLst/>
              <a:gdLst/>
              <a:ahLst/>
              <a:cxnLst/>
              <a:rect r="r" b="b" t="t" l="l"/>
              <a:pathLst>
                <a:path h="205525" w="588587">
                  <a:moveTo>
                    <a:pt x="0" y="0"/>
                  </a:moveTo>
                  <a:lnTo>
                    <a:pt x="588587" y="0"/>
                  </a:lnTo>
                  <a:lnTo>
                    <a:pt x="588587" y="205525"/>
                  </a:lnTo>
                  <a:lnTo>
                    <a:pt x="0" y="205525"/>
                  </a:lnTo>
                  <a:close/>
                </a:path>
              </a:pathLst>
            </a:custGeom>
            <a:solidFill>
              <a:srgbClr val="000000">
                <a:alpha val="0"/>
              </a:srgbClr>
            </a:solidFill>
            <a:ln w="57150" cap="sq">
              <a:solidFill>
                <a:srgbClr val="DB2422"/>
              </a:solidFill>
              <a:prstDash val="solid"/>
              <a:miter/>
            </a:ln>
          </p:spPr>
        </p:sp>
        <p:sp>
          <p:nvSpPr>
            <p:cNvPr name="TextBox 24" id="24"/>
            <p:cNvSpPr txBox="true"/>
            <p:nvPr/>
          </p:nvSpPr>
          <p:spPr>
            <a:xfrm>
              <a:off x="0" y="0"/>
              <a:ext cx="588587" cy="205525"/>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7135973" y="9450714"/>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662028" y="8891005"/>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901359" y="6191062"/>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4142397" y="6159105"/>
            <a:ext cx="10395798" cy="2488865"/>
          </a:xfrm>
          <a:custGeom>
            <a:avLst/>
            <a:gdLst/>
            <a:ahLst/>
            <a:cxnLst/>
            <a:rect r="r" b="b" t="t" l="l"/>
            <a:pathLst>
              <a:path h="2488865" w="10395798">
                <a:moveTo>
                  <a:pt x="0" y="0"/>
                </a:moveTo>
                <a:lnTo>
                  <a:pt x="10395798" y="0"/>
                </a:lnTo>
                <a:lnTo>
                  <a:pt x="10395798" y="2488865"/>
                </a:lnTo>
                <a:lnTo>
                  <a:pt x="0" y="2488865"/>
                </a:lnTo>
                <a:lnTo>
                  <a:pt x="0" y="0"/>
                </a:lnTo>
                <a:close/>
              </a:path>
            </a:pathLst>
          </a:custGeom>
          <a:blipFill>
            <a:blip r:embed="rId14"/>
            <a:stretch>
              <a:fillRect l="0" t="0" r="0" b="0"/>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3" id="13"/>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4" id="14"/>
          <p:cNvSpPr txBox="true"/>
          <p:nvPr/>
        </p:nvSpPr>
        <p:spPr>
          <a:xfrm rot="0">
            <a:off x="2041976" y="1905000"/>
            <a:ext cx="13327807" cy="16954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USEEFFECT WITH AN EMPTY DEPENDENCY ARRAY ([])</a:t>
            </a:r>
          </a:p>
        </p:txBody>
      </p:sp>
      <p:sp>
        <p:nvSpPr>
          <p:cNvPr name="TextBox 15" id="15"/>
          <p:cNvSpPr txBox="true"/>
          <p:nvPr/>
        </p:nvSpPr>
        <p:spPr>
          <a:xfrm rot="0">
            <a:off x="2122773" y="3590925"/>
            <a:ext cx="14140484" cy="1333500"/>
          </a:xfrm>
          <a:prstGeom prst="rect">
            <a:avLst/>
          </a:prstGeom>
        </p:spPr>
        <p:txBody>
          <a:bodyPr anchor="t" rtlCol="false" tIns="0" lIns="0" bIns="0" rIns="0">
            <a:spAutoFit/>
          </a:bodyPr>
          <a:lstStyle/>
          <a:p>
            <a:pPr algn="l">
              <a:lnSpc>
                <a:spcPts val="3599"/>
              </a:lnSpc>
            </a:pPr>
            <a:r>
              <a:rPr lang="en-US" sz="2999">
                <a:solidFill>
                  <a:srgbClr val="000000"/>
                </a:solidFill>
                <a:latin typeface="Montserrat"/>
                <a:ea typeface="Montserrat"/>
                <a:cs typeface="Montserrat"/>
                <a:sym typeface="Montserrat"/>
              </a:rPr>
              <a:t>🟢When </a:t>
            </a:r>
            <a:r>
              <a:rPr lang="en-US" sz="2999" i="true">
                <a:solidFill>
                  <a:srgbClr val="000000"/>
                </a:solidFill>
                <a:latin typeface="Montserrat Italics"/>
                <a:ea typeface="Montserrat Italics"/>
                <a:cs typeface="Montserrat Italics"/>
                <a:sym typeface="Montserrat Italics"/>
              </a:rPr>
              <a:t>useEffect</a:t>
            </a:r>
            <a:r>
              <a:rPr lang="en-US" sz="2999">
                <a:solidFill>
                  <a:srgbClr val="000000"/>
                </a:solidFill>
                <a:latin typeface="Montserrat"/>
                <a:ea typeface="Montserrat"/>
                <a:cs typeface="Montserrat"/>
                <a:sym typeface="Montserrat"/>
              </a:rPr>
              <a:t> has an </a:t>
            </a:r>
            <a:r>
              <a:rPr lang="en-US" sz="2999" b="true">
                <a:solidFill>
                  <a:srgbClr val="000000"/>
                </a:solidFill>
                <a:latin typeface="Montserrat Bold"/>
                <a:ea typeface="Montserrat Bold"/>
                <a:cs typeface="Montserrat Bold"/>
                <a:sym typeface="Montserrat Bold"/>
              </a:rPr>
              <a:t>empty dependency array ([ ])</a:t>
            </a:r>
            <a:r>
              <a:rPr lang="en-US" sz="2999">
                <a:solidFill>
                  <a:srgbClr val="000000"/>
                </a:solidFill>
                <a:latin typeface="Montserrat"/>
                <a:ea typeface="Montserrat"/>
                <a:cs typeface="Montserrat"/>
                <a:sym typeface="Montserrat"/>
              </a:rPr>
              <a:t>, it runs </a:t>
            </a:r>
            <a:r>
              <a:rPr lang="en-US" sz="2999" b="true">
                <a:solidFill>
                  <a:srgbClr val="000000"/>
                </a:solidFill>
                <a:latin typeface="Montserrat Bold"/>
                <a:ea typeface="Montserrat Bold"/>
                <a:cs typeface="Montserrat Bold"/>
                <a:sym typeface="Montserrat Bold"/>
              </a:rPr>
              <a:t>only once</a:t>
            </a:r>
            <a:r>
              <a:rPr lang="en-US" sz="2999">
                <a:solidFill>
                  <a:srgbClr val="000000"/>
                </a:solidFill>
                <a:latin typeface="Montserrat"/>
                <a:ea typeface="Montserrat"/>
                <a:cs typeface="Montserrat"/>
                <a:sym typeface="Montserrat"/>
              </a:rPr>
              <a:t> after the initial render.</a:t>
            </a:r>
          </a:p>
          <a:p>
            <a:pPr algn="l">
              <a:lnSpc>
                <a:spcPts val="3599"/>
              </a:lnSpc>
              <a:spcBef>
                <a:spcPct val="0"/>
              </a:spcBef>
            </a:pPr>
            <a:r>
              <a:rPr lang="en-US" sz="2999">
                <a:solidFill>
                  <a:srgbClr val="000000"/>
                </a:solidFill>
                <a:latin typeface="Montserrat"/>
                <a:ea typeface="Montserrat"/>
                <a:cs typeface="Montserrat"/>
                <a:sym typeface="Montserrat"/>
              </a:rPr>
              <a:t>🟢</a:t>
            </a:r>
            <a:r>
              <a:rPr lang="en-US" sz="2999">
                <a:solidFill>
                  <a:srgbClr val="000000"/>
                </a:solidFill>
                <a:latin typeface="Montserrat"/>
                <a:ea typeface="Montserrat"/>
                <a:cs typeface="Montserrat"/>
                <a:sym typeface="Montserrat"/>
              </a:rPr>
              <a:t>Equivalent to </a:t>
            </a:r>
            <a:r>
              <a:rPr lang="en-US" sz="2999" i="true">
                <a:solidFill>
                  <a:srgbClr val="000000"/>
                </a:solidFill>
                <a:latin typeface="Montserrat Italics"/>
                <a:ea typeface="Montserrat Italics"/>
                <a:cs typeface="Montserrat Italics"/>
                <a:sym typeface="Montserrat Italics"/>
              </a:rPr>
              <a:t>componentDidMount</a:t>
            </a:r>
            <a:r>
              <a:rPr lang="en-US" sz="2999">
                <a:solidFill>
                  <a:srgbClr val="000000"/>
                </a:solidFill>
                <a:latin typeface="Montserrat"/>
                <a:ea typeface="Montserrat"/>
                <a:cs typeface="Montserrat"/>
                <a:sym typeface="Montserrat"/>
              </a:rPr>
              <a:t> in class components.</a:t>
            </a:r>
          </a:p>
        </p:txBody>
      </p:sp>
      <p:sp>
        <p:nvSpPr>
          <p:cNvPr name="TextBox 16" id="16"/>
          <p:cNvSpPr txBox="true"/>
          <p:nvPr/>
        </p:nvSpPr>
        <p:spPr>
          <a:xfrm rot="0">
            <a:off x="2420835" y="5368530"/>
            <a:ext cx="12570088"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a:t>
            </a:r>
            <a:r>
              <a:rPr lang="en-US" b="true" sz="2999">
                <a:solidFill>
                  <a:srgbClr val="000000"/>
                </a:solidFill>
                <a:latin typeface="Montserrat Bold"/>
                <a:ea typeface="Montserrat Bold"/>
                <a:cs typeface="Montserrat Bold"/>
                <a:sym typeface="Montserrat Bold"/>
              </a:rPr>
              <a:t>Example:</a:t>
            </a:r>
            <a:r>
              <a:rPr lang="en-US" sz="2999">
                <a:solidFill>
                  <a:srgbClr val="000000"/>
                </a:solidFill>
                <a:latin typeface="Montserrat"/>
                <a:ea typeface="Montserrat"/>
                <a:cs typeface="Montserrat"/>
                <a:sym typeface="Montserrat"/>
              </a:rPr>
              <a:t> Fetch API </a:t>
            </a:r>
            <a:r>
              <a:rPr lang="en-US" b="true" sz="2999">
                <a:solidFill>
                  <a:srgbClr val="000000"/>
                </a:solidFill>
                <a:latin typeface="Montserrat Bold"/>
                <a:ea typeface="Montserrat Bold"/>
                <a:cs typeface="Montserrat Bold"/>
                <a:sym typeface="Montserrat Bold"/>
              </a:rPr>
              <a:t>only once</a:t>
            </a:r>
            <a:r>
              <a:rPr lang="en-US" sz="2999">
                <a:solidFill>
                  <a:srgbClr val="000000"/>
                </a:solidFill>
                <a:latin typeface="Montserrat"/>
                <a:ea typeface="Montserrat"/>
                <a:cs typeface="Montserrat"/>
                <a:sym typeface="Montserrat"/>
              </a:rPr>
              <a:t> when the component mounts.</a:t>
            </a:r>
          </a:p>
        </p:txBody>
      </p:sp>
      <p:sp>
        <p:nvSpPr>
          <p:cNvPr name="TextBox 17" id="17"/>
          <p:cNvSpPr txBox="true"/>
          <p:nvPr/>
        </p:nvSpPr>
        <p:spPr>
          <a:xfrm rot="0">
            <a:off x="2420835" y="9198301"/>
            <a:ext cx="13829291"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a:t>
            </a:r>
            <a:r>
              <a:rPr lang="en-US" b="true" sz="2999">
                <a:solidFill>
                  <a:srgbClr val="000000"/>
                </a:solidFill>
                <a:latin typeface="Montserrat Bold"/>
                <a:ea typeface="Montserrat Bold"/>
                <a:cs typeface="Montserrat Bold"/>
                <a:sym typeface="Montserrat Bold"/>
              </a:rPr>
              <a:t>Note</a:t>
            </a:r>
            <a:r>
              <a:rPr lang="en-US" sz="2999">
                <a:solidFill>
                  <a:srgbClr val="000000"/>
                </a:solidFill>
                <a:latin typeface="Montserrat"/>
                <a:ea typeface="Montserrat"/>
                <a:cs typeface="Montserrat"/>
                <a:sym typeface="Montserrat"/>
              </a:rPr>
              <a:t>: This is </a:t>
            </a:r>
            <a:r>
              <a:rPr lang="en-US" b="true" sz="2999">
                <a:solidFill>
                  <a:srgbClr val="000000"/>
                </a:solidFill>
                <a:latin typeface="Montserrat Bold"/>
                <a:ea typeface="Montserrat Bold"/>
                <a:cs typeface="Montserrat Bold"/>
                <a:sym typeface="Montserrat Bold"/>
              </a:rPr>
              <a:t>optimal </a:t>
            </a:r>
            <a:r>
              <a:rPr lang="en-US" sz="2999">
                <a:solidFill>
                  <a:srgbClr val="000000"/>
                </a:solidFill>
                <a:latin typeface="Montserrat"/>
                <a:ea typeface="Montserrat"/>
                <a:cs typeface="Montserrat"/>
                <a:sym typeface="Montserrat"/>
              </a:rPr>
              <a:t>for </a:t>
            </a:r>
            <a:r>
              <a:rPr lang="en-US" b="true" sz="2999">
                <a:solidFill>
                  <a:srgbClr val="000000"/>
                </a:solidFill>
                <a:latin typeface="Montserrat Bold"/>
                <a:ea typeface="Montserrat Bold"/>
                <a:cs typeface="Montserrat Bold"/>
                <a:sym typeface="Montserrat Bold"/>
              </a:rPr>
              <a:t>API calls on component mount.</a:t>
            </a:r>
          </a:p>
        </p:txBody>
      </p:sp>
      <p:grpSp>
        <p:nvGrpSpPr>
          <p:cNvPr name="Group 18" id="18"/>
          <p:cNvGrpSpPr/>
          <p:nvPr/>
        </p:nvGrpSpPr>
        <p:grpSpPr>
          <a:xfrm rot="0">
            <a:off x="4068144" y="6159105"/>
            <a:ext cx="2102716" cy="453822"/>
            <a:chOff x="0" y="0"/>
            <a:chExt cx="553802" cy="119525"/>
          </a:xfrm>
        </p:grpSpPr>
        <p:sp>
          <p:nvSpPr>
            <p:cNvPr name="Freeform 19" id="19"/>
            <p:cNvSpPr/>
            <p:nvPr/>
          </p:nvSpPr>
          <p:spPr>
            <a:xfrm flipH="false" flipV="false" rot="0">
              <a:off x="0" y="0"/>
              <a:ext cx="553802" cy="119525"/>
            </a:xfrm>
            <a:custGeom>
              <a:avLst/>
              <a:gdLst/>
              <a:ahLst/>
              <a:cxnLst/>
              <a:rect r="r" b="b" t="t" l="l"/>
              <a:pathLst>
                <a:path h="119525" w="553802">
                  <a:moveTo>
                    <a:pt x="0" y="0"/>
                  </a:moveTo>
                  <a:lnTo>
                    <a:pt x="553802" y="0"/>
                  </a:lnTo>
                  <a:lnTo>
                    <a:pt x="553802" y="119525"/>
                  </a:lnTo>
                  <a:lnTo>
                    <a:pt x="0" y="119525"/>
                  </a:lnTo>
                  <a:close/>
                </a:path>
              </a:pathLst>
            </a:custGeom>
            <a:solidFill>
              <a:srgbClr val="000000">
                <a:alpha val="0"/>
              </a:srgbClr>
            </a:solidFill>
            <a:ln w="57150" cap="sq">
              <a:solidFill>
                <a:srgbClr val="DB2422"/>
              </a:solidFill>
              <a:prstDash val="solid"/>
              <a:miter/>
            </a:ln>
          </p:spPr>
        </p:sp>
        <p:sp>
          <p:nvSpPr>
            <p:cNvPr name="TextBox 20" id="20"/>
            <p:cNvSpPr txBox="true"/>
            <p:nvPr/>
          </p:nvSpPr>
          <p:spPr>
            <a:xfrm>
              <a:off x="0" y="0"/>
              <a:ext cx="553802" cy="119525"/>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7135973" y="9139230"/>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662028" y="8579521"/>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662028" y="308363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901359" y="6191062"/>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3352326" y="5546405"/>
            <a:ext cx="10607036" cy="3033116"/>
          </a:xfrm>
          <a:custGeom>
            <a:avLst/>
            <a:gdLst/>
            <a:ahLst/>
            <a:cxnLst/>
            <a:rect r="r" b="b" t="t" l="l"/>
            <a:pathLst>
              <a:path h="3033116" w="10607036">
                <a:moveTo>
                  <a:pt x="0" y="0"/>
                </a:moveTo>
                <a:lnTo>
                  <a:pt x="10607036" y="0"/>
                </a:lnTo>
                <a:lnTo>
                  <a:pt x="10607036" y="3033116"/>
                </a:lnTo>
                <a:lnTo>
                  <a:pt x="0" y="3033116"/>
                </a:lnTo>
                <a:lnTo>
                  <a:pt x="0" y="0"/>
                </a:lnTo>
                <a:close/>
              </a:path>
            </a:pathLst>
          </a:custGeom>
          <a:blipFill>
            <a:blip r:embed="rId14"/>
            <a:stretch>
              <a:fillRect l="0" t="0" r="0" b="0"/>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3" id="13"/>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4" id="14"/>
          <p:cNvSpPr txBox="true"/>
          <p:nvPr/>
        </p:nvSpPr>
        <p:spPr>
          <a:xfrm rot="0">
            <a:off x="3866567" y="1619250"/>
            <a:ext cx="10554866" cy="16954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USEEFFECT WITH SPECIFIC DEPENDENCIES</a:t>
            </a:r>
          </a:p>
        </p:txBody>
      </p:sp>
      <p:sp>
        <p:nvSpPr>
          <p:cNvPr name="TextBox 15" id="15"/>
          <p:cNvSpPr txBox="true"/>
          <p:nvPr/>
        </p:nvSpPr>
        <p:spPr>
          <a:xfrm rot="0">
            <a:off x="2057400" y="3381375"/>
            <a:ext cx="14140484" cy="1333500"/>
          </a:xfrm>
          <a:prstGeom prst="rect">
            <a:avLst/>
          </a:prstGeom>
        </p:spPr>
        <p:txBody>
          <a:bodyPr anchor="t" rtlCol="false" tIns="0" lIns="0" bIns="0" rIns="0">
            <a:spAutoFit/>
          </a:bodyPr>
          <a:lstStyle/>
          <a:p>
            <a:pPr algn="l">
              <a:lnSpc>
                <a:spcPts val="3599"/>
              </a:lnSpc>
            </a:pPr>
            <a:r>
              <a:rPr lang="en-US" sz="2999">
                <a:solidFill>
                  <a:srgbClr val="000000"/>
                </a:solidFill>
                <a:latin typeface="Montserrat"/>
                <a:ea typeface="Montserrat"/>
                <a:cs typeface="Montserrat"/>
                <a:sym typeface="Montserrat"/>
              </a:rPr>
              <a:t>🟢When using </a:t>
            </a:r>
            <a:r>
              <a:rPr lang="en-US" sz="2999" b="true">
                <a:solidFill>
                  <a:srgbClr val="000000"/>
                </a:solidFill>
                <a:latin typeface="Montserrat Bold"/>
                <a:ea typeface="Montserrat Bold"/>
                <a:cs typeface="Montserrat Bold"/>
                <a:sym typeface="Montserrat Bold"/>
              </a:rPr>
              <a:t>dependencies</a:t>
            </a:r>
            <a:r>
              <a:rPr lang="en-US" sz="2999">
                <a:solidFill>
                  <a:srgbClr val="000000"/>
                </a:solidFill>
                <a:latin typeface="Montserrat"/>
                <a:ea typeface="Montserrat"/>
                <a:cs typeface="Montserrat"/>
                <a:sym typeface="Montserrat"/>
              </a:rPr>
              <a:t>, </a:t>
            </a:r>
            <a:r>
              <a:rPr lang="en-US" sz="2999" i="true">
                <a:solidFill>
                  <a:srgbClr val="000000"/>
                </a:solidFill>
                <a:latin typeface="Montserrat Italics"/>
                <a:ea typeface="Montserrat Italics"/>
                <a:cs typeface="Montserrat Italics"/>
                <a:sym typeface="Montserrat Italics"/>
              </a:rPr>
              <a:t>useEffect </a:t>
            </a:r>
            <a:r>
              <a:rPr lang="en-US" sz="2999">
                <a:solidFill>
                  <a:srgbClr val="000000"/>
                </a:solidFill>
                <a:latin typeface="Montserrat"/>
                <a:ea typeface="Montserrat"/>
                <a:cs typeface="Montserrat"/>
                <a:sym typeface="Montserrat"/>
              </a:rPr>
              <a:t>runs </a:t>
            </a:r>
            <a:r>
              <a:rPr lang="en-US" sz="2999" b="true">
                <a:solidFill>
                  <a:srgbClr val="000000"/>
                </a:solidFill>
                <a:latin typeface="Montserrat Bold"/>
                <a:ea typeface="Montserrat Bold"/>
                <a:cs typeface="Montserrat Bold"/>
                <a:sym typeface="Montserrat Bold"/>
              </a:rPr>
              <a:t>only when specified values change.</a:t>
            </a:r>
          </a:p>
          <a:p>
            <a:pPr algn="l">
              <a:lnSpc>
                <a:spcPts val="3599"/>
              </a:lnSpc>
              <a:spcBef>
                <a:spcPct val="0"/>
              </a:spcBef>
            </a:pPr>
            <a:r>
              <a:rPr lang="en-US" sz="2999">
                <a:solidFill>
                  <a:srgbClr val="000000"/>
                </a:solidFill>
                <a:latin typeface="Montserrat"/>
                <a:ea typeface="Montserrat"/>
                <a:cs typeface="Montserrat"/>
                <a:sym typeface="Montserrat"/>
              </a:rPr>
              <a:t>🟢</a:t>
            </a:r>
            <a:r>
              <a:rPr lang="en-US" sz="2999">
                <a:solidFill>
                  <a:srgbClr val="000000"/>
                </a:solidFill>
                <a:latin typeface="Montserrat"/>
                <a:ea typeface="Montserrat"/>
                <a:cs typeface="Montserrat"/>
                <a:sym typeface="Montserrat"/>
              </a:rPr>
              <a:t>Equivalent to </a:t>
            </a:r>
            <a:r>
              <a:rPr lang="en-US" sz="2999" i="true">
                <a:solidFill>
                  <a:srgbClr val="000000"/>
                </a:solidFill>
                <a:latin typeface="Montserrat Italics"/>
                <a:ea typeface="Montserrat Italics"/>
                <a:cs typeface="Montserrat Italics"/>
                <a:sym typeface="Montserrat Italics"/>
              </a:rPr>
              <a:t>componentDidUpdate.</a:t>
            </a:r>
          </a:p>
        </p:txBody>
      </p:sp>
      <p:sp>
        <p:nvSpPr>
          <p:cNvPr name="TextBox 16" id="16"/>
          <p:cNvSpPr txBox="true"/>
          <p:nvPr/>
        </p:nvSpPr>
        <p:spPr>
          <a:xfrm rot="0">
            <a:off x="2272236" y="4874157"/>
            <a:ext cx="11968078" cy="43815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a:t>
            </a:r>
            <a:r>
              <a:rPr lang="en-US" b="true" sz="2999">
                <a:solidFill>
                  <a:srgbClr val="000000"/>
                </a:solidFill>
                <a:latin typeface="Montserrat Bold"/>
                <a:ea typeface="Montserrat Bold"/>
                <a:cs typeface="Montserrat Bold"/>
                <a:sym typeface="Montserrat Bold"/>
              </a:rPr>
              <a:t>Example</a:t>
            </a:r>
            <a:r>
              <a:rPr lang="en-US" sz="2999">
                <a:solidFill>
                  <a:srgbClr val="000000"/>
                </a:solidFill>
                <a:latin typeface="Montserrat"/>
                <a:ea typeface="Montserrat"/>
                <a:cs typeface="Montserrat"/>
                <a:sym typeface="Montserrat"/>
              </a:rPr>
              <a:t>: Update </a:t>
            </a:r>
            <a:r>
              <a:rPr lang="en-US" b="true" sz="2999">
                <a:solidFill>
                  <a:srgbClr val="000000"/>
                </a:solidFill>
                <a:latin typeface="Montserrat Bold"/>
                <a:ea typeface="Montserrat Bold"/>
                <a:cs typeface="Montserrat Bold"/>
                <a:sym typeface="Montserrat Bold"/>
              </a:rPr>
              <a:t>the webpage title</a:t>
            </a:r>
            <a:r>
              <a:rPr lang="en-US" sz="2999">
                <a:solidFill>
                  <a:srgbClr val="000000"/>
                </a:solidFill>
                <a:latin typeface="Montserrat"/>
                <a:ea typeface="Montserrat"/>
                <a:cs typeface="Montserrat"/>
                <a:sym typeface="Montserrat"/>
              </a:rPr>
              <a:t> when </a:t>
            </a:r>
            <a:r>
              <a:rPr lang="en-US" sz="2999" i="true">
                <a:solidFill>
                  <a:srgbClr val="000000"/>
                </a:solidFill>
                <a:latin typeface="Montserrat Italics"/>
                <a:ea typeface="Montserrat Italics"/>
                <a:cs typeface="Montserrat Italics"/>
                <a:sym typeface="Montserrat Italics"/>
              </a:rPr>
              <a:t>count </a:t>
            </a:r>
            <a:r>
              <a:rPr lang="en-US" sz="2999">
                <a:solidFill>
                  <a:srgbClr val="000000"/>
                </a:solidFill>
                <a:latin typeface="Montserrat"/>
                <a:ea typeface="Montserrat"/>
                <a:cs typeface="Montserrat"/>
                <a:sym typeface="Montserrat"/>
              </a:rPr>
              <a:t>changes.</a:t>
            </a:r>
          </a:p>
        </p:txBody>
      </p:sp>
      <p:sp>
        <p:nvSpPr>
          <p:cNvPr name="TextBox 17" id="17"/>
          <p:cNvSpPr txBox="true"/>
          <p:nvPr/>
        </p:nvSpPr>
        <p:spPr>
          <a:xfrm rot="0">
            <a:off x="2272236" y="9109668"/>
            <a:ext cx="13829291" cy="88582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a:t>
            </a:r>
            <a:r>
              <a:rPr lang="en-US" b="true" sz="2999">
                <a:solidFill>
                  <a:srgbClr val="000000"/>
                </a:solidFill>
                <a:latin typeface="Montserrat Bold"/>
                <a:ea typeface="Montserrat Bold"/>
                <a:cs typeface="Montserrat Bold"/>
                <a:sym typeface="Montserrat Bold"/>
              </a:rPr>
              <a:t>Note</a:t>
            </a:r>
            <a:r>
              <a:rPr lang="en-US" sz="2999">
                <a:solidFill>
                  <a:srgbClr val="000000"/>
                </a:solidFill>
                <a:latin typeface="Montserrat"/>
                <a:ea typeface="Montserrat"/>
                <a:cs typeface="Montserrat"/>
                <a:sym typeface="Montserrat"/>
              </a:rPr>
              <a:t>: If the dependency changes frequently, the effect </a:t>
            </a:r>
            <a:r>
              <a:rPr lang="en-US" b="true" sz="2999">
                <a:solidFill>
                  <a:srgbClr val="000000"/>
                </a:solidFill>
                <a:latin typeface="Montserrat Bold"/>
                <a:ea typeface="Montserrat Bold"/>
                <a:cs typeface="Montserrat Bold"/>
                <a:sym typeface="Montserrat Bold"/>
              </a:rPr>
              <a:t>will run multiple times.</a:t>
            </a:r>
          </a:p>
        </p:txBody>
      </p:sp>
      <p:grpSp>
        <p:nvGrpSpPr>
          <p:cNvPr name="Group 18" id="18"/>
          <p:cNvGrpSpPr/>
          <p:nvPr/>
        </p:nvGrpSpPr>
        <p:grpSpPr>
          <a:xfrm rot="0">
            <a:off x="3352326" y="6336116"/>
            <a:ext cx="2143705" cy="501383"/>
            <a:chOff x="0" y="0"/>
            <a:chExt cx="564597" cy="132051"/>
          </a:xfrm>
        </p:grpSpPr>
        <p:sp>
          <p:nvSpPr>
            <p:cNvPr name="Freeform 19" id="19"/>
            <p:cNvSpPr/>
            <p:nvPr/>
          </p:nvSpPr>
          <p:spPr>
            <a:xfrm flipH="false" flipV="false" rot="0">
              <a:off x="0" y="0"/>
              <a:ext cx="564597" cy="132051"/>
            </a:xfrm>
            <a:custGeom>
              <a:avLst/>
              <a:gdLst/>
              <a:ahLst/>
              <a:cxnLst/>
              <a:rect r="r" b="b" t="t" l="l"/>
              <a:pathLst>
                <a:path h="132051" w="564597">
                  <a:moveTo>
                    <a:pt x="0" y="0"/>
                  </a:moveTo>
                  <a:lnTo>
                    <a:pt x="564597" y="0"/>
                  </a:lnTo>
                  <a:lnTo>
                    <a:pt x="564597" y="132051"/>
                  </a:lnTo>
                  <a:lnTo>
                    <a:pt x="0" y="132051"/>
                  </a:lnTo>
                  <a:close/>
                </a:path>
              </a:pathLst>
            </a:custGeom>
            <a:solidFill>
              <a:srgbClr val="000000">
                <a:alpha val="0"/>
              </a:srgbClr>
            </a:solidFill>
            <a:ln w="57150" cap="sq">
              <a:solidFill>
                <a:srgbClr val="DB2422"/>
              </a:solidFill>
              <a:prstDash val="solid"/>
              <a:miter/>
            </a:ln>
          </p:spPr>
        </p:sp>
        <p:sp>
          <p:nvSpPr>
            <p:cNvPr name="TextBox 20" id="20"/>
            <p:cNvSpPr txBox="true"/>
            <p:nvPr/>
          </p:nvSpPr>
          <p:spPr>
            <a:xfrm>
              <a:off x="0" y="0"/>
              <a:ext cx="564597" cy="132051"/>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998005" y="894160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751921" y="8769168"/>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91370" y="6962907"/>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186250" y="4254175"/>
            <a:ext cx="10403661" cy="3760589"/>
          </a:xfrm>
          <a:custGeom>
            <a:avLst/>
            <a:gdLst/>
            <a:ahLst/>
            <a:cxnLst/>
            <a:rect r="r" b="b" t="t" l="l"/>
            <a:pathLst>
              <a:path h="3760589" w="10403661">
                <a:moveTo>
                  <a:pt x="0" y="0"/>
                </a:moveTo>
                <a:lnTo>
                  <a:pt x="10403661" y="0"/>
                </a:lnTo>
                <a:lnTo>
                  <a:pt x="10403661" y="3760589"/>
                </a:lnTo>
                <a:lnTo>
                  <a:pt x="0" y="3760589"/>
                </a:lnTo>
                <a:lnTo>
                  <a:pt x="0" y="0"/>
                </a:lnTo>
                <a:close/>
              </a:path>
            </a:pathLst>
          </a:custGeom>
          <a:blipFill>
            <a:blip r:embed="rId14"/>
            <a:stretch>
              <a:fillRect l="0" t="0" r="0" b="0"/>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3" id="13"/>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4" id="14"/>
          <p:cNvSpPr txBox="true"/>
          <p:nvPr/>
        </p:nvSpPr>
        <p:spPr>
          <a:xfrm rot="0">
            <a:off x="4618107" y="1721560"/>
            <a:ext cx="9051786"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CLEANUP IN USEEFFECT</a:t>
            </a:r>
          </a:p>
        </p:txBody>
      </p:sp>
      <p:sp>
        <p:nvSpPr>
          <p:cNvPr name="TextBox 15" id="15"/>
          <p:cNvSpPr txBox="true"/>
          <p:nvPr/>
        </p:nvSpPr>
        <p:spPr>
          <a:xfrm rot="0">
            <a:off x="1253205" y="3039880"/>
            <a:ext cx="9601395" cy="88582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a:t>
            </a:r>
            <a:r>
              <a:rPr lang="en-US" b="true" sz="2999">
                <a:solidFill>
                  <a:srgbClr val="000000"/>
                </a:solidFill>
                <a:latin typeface="Montserrat Bold"/>
                <a:ea typeface="Montserrat Bold"/>
                <a:cs typeface="Montserrat Bold"/>
                <a:sym typeface="Montserrat Bold"/>
              </a:rPr>
              <a:t>Example</a:t>
            </a:r>
            <a:r>
              <a:rPr lang="en-US" sz="2999">
                <a:solidFill>
                  <a:srgbClr val="000000"/>
                </a:solidFill>
                <a:latin typeface="Montserrat"/>
                <a:ea typeface="Montserrat"/>
                <a:cs typeface="Montserrat"/>
                <a:sym typeface="Montserrat"/>
              </a:rPr>
              <a:t>: Listen to </a:t>
            </a:r>
            <a:r>
              <a:rPr lang="en-US" sz="2999" i="true">
                <a:solidFill>
                  <a:srgbClr val="000000"/>
                </a:solidFill>
                <a:latin typeface="Montserrat Italics"/>
                <a:ea typeface="Montserrat Italics"/>
                <a:cs typeface="Montserrat Italics"/>
                <a:sym typeface="Montserrat Italics"/>
              </a:rPr>
              <a:t>resize</a:t>
            </a:r>
            <a:r>
              <a:rPr lang="en-US" sz="2999">
                <a:solidFill>
                  <a:srgbClr val="000000"/>
                </a:solidFill>
                <a:latin typeface="Montserrat"/>
                <a:ea typeface="Montserrat"/>
                <a:cs typeface="Montserrat"/>
                <a:sym typeface="Montserrat"/>
              </a:rPr>
              <a:t> events and clean up when the component unmounts.</a:t>
            </a:r>
          </a:p>
        </p:txBody>
      </p:sp>
      <p:sp>
        <p:nvSpPr>
          <p:cNvPr name="TextBox 16" id="16"/>
          <p:cNvSpPr txBox="true"/>
          <p:nvPr/>
        </p:nvSpPr>
        <p:spPr>
          <a:xfrm rot="0">
            <a:off x="11755698" y="4029444"/>
            <a:ext cx="5920613" cy="4162426"/>
          </a:xfrm>
          <a:prstGeom prst="rect">
            <a:avLst/>
          </a:prstGeom>
        </p:spPr>
        <p:txBody>
          <a:bodyPr anchor="t" rtlCol="false" tIns="0" lIns="0" bIns="0" rIns="0">
            <a:spAutoFit/>
          </a:bodyPr>
          <a:lstStyle/>
          <a:p>
            <a:pPr algn="l" marL="647694" indent="-323847" lvl="1">
              <a:lnSpc>
                <a:spcPts val="4199"/>
              </a:lnSpc>
              <a:buFont typeface="Arial"/>
              <a:buChar char="•"/>
            </a:pPr>
            <a:r>
              <a:rPr lang="en-US" sz="2999">
                <a:solidFill>
                  <a:srgbClr val="000000"/>
                </a:solidFill>
                <a:latin typeface="Montserrat"/>
                <a:ea typeface="Montserrat"/>
                <a:cs typeface="Montserrat"/>
                <a:sym typeface="Montserrat"/>
              </a:rPr>
              <a:t>Some side effects </a:t>
            </a:r>
            <a:r>
              <a:rPr lang="en-US" b="true" sz="2999">
                <a:solidFill>
                  <a:srgbClr val="000000"/>
                </a:solidFill>
                <a:latin typeface="Montserrat Bold"/>
                <a:ea typeface="Montserrat Bold"/>
                <a:cs typeface="Montserrat Bold"/>
                <a:sym typeface="Montserrat Bold"/>
              </a:rPr>
              <a:t>need cleanup </a:t>
            </a:r>
            <a:r>
              <a:rPr lang="en-US" sz="2999">
                <a:solidFill>
                  <a:srgbClr val="000000"/>
                </a:solidFill>
                <a:latin typeface="Montserrat"/>
                <a:ea typeface="Montserrat"/>
                <a:cs typeface="Montserrat"/>
                <a:sym typeface="Montserrat"/>
              </a:rPr>
              <a:t>to avoid </a:t>
            </a:r>
            <a:r>
              <a:rPr lang="en-US" b="true" sz="2999">
                <a:solidFill>
                  <a:srgbClr val="000000"/>
                </a:solidFill>
                <a:latin typeface="Montserrat Bold"/>
                <a:ea typeface="Montserrat Bold"/>
                <a:cs typeface="Montserrat Bold"/>
                <a:sym typeface="Montserrat Bold"/>
              </a:rPr>
              <a:t>memory leaks.</a:t>
            </a:r>
          </a:p>
          <a:p>
            <a:pPr algn="l" marL="647694" indent="-323847" lvl="1">
              <a:lnSpc>
                <a:spcPts val="4199"/>
              </a:lnSpc>
              <a:spcBef>
                <a:spcPct val="0"/>
              </a:spcBef>
              <a:buFont typeface="Arial"/>
              <a:buChar char="•"/>
            </a:pPr>
            <a:r>
              <a:rPr lang="en-US" sz="2999" i="true">
                <a:solidFill>
                  <a:srgbClr val="000000"/>
                </a:solidFill>
                <a:latin typeface="Montserrat Italics"/>
                <a:ea typeface="Montserrat Italics"/>
                <a:cs typeface="Montserrat Italics"/>
                <a:sym typeface="Montserrat Italics"/>
              </a:rPr>
              <a:t>useEffect </a:t>
            </a:r>
            <a:r>
              <a:rPr lang="en-US" sz="2999">
                <a:solidFill>
                  <a:srgbClr val="000000"/>
                </a:solidFill>
                <a:latin typeface="Montserrat"/>
                <a:ea typeface="Montserrat"/>
                <a:cs typeface="Montserrat"/>
                <a:sym typeface="Montserrat"/>
              </a:rPr>
              <a:t>can return a </a:t>
            </a:r>
            <a:r>
              <a:rPr lang="en-US" b="true" sz="2999">
                <a:solidFill>
                  <a:srgbClr val="000000"/>
                </a:solidFill>
                <a:latin typeface="Montserrat Bold"/>
                <a:ea typeface="Montserrat Bold"/>
                <a:cs typeface="Montserrat Bold"/>
                <a:sym typeface="Montserrat Bold"/>
              </a:rPr>
              <a:t>cleanup function</a:t>
            </a:r>
            <a:r>
              <a:rPr lang="en-US" sz="2999">
                <a:solidFill>
                  <a:srgbClr val="000000"/>
                </a:solidFill>
                <a:latin typeface="Montserrat"/>
                <a:ea typeface="Montserrat"/>
                <a:cs typeface="Montserrat"/>
                <a:sym typeface="Montserrat"/>
              </a:rPr>
              <a:t>, which runs before the component unmounts or before the effect re-runs.</a:t>
            </a:r>
          </a:p>
        </p:txBody>
      </p:sp>
      <p:sp>
        <p:nvSpPr>
          <p:cNvPr name="TextBox 17" id="17"/>
          <p:cNvSpPr txBox="true"/>
          <p:nvPr/>
        </p:nvSpPr>
        <p:spPr>
          <a:xfrm rot="0">
            <a:off x="1253205" y="8554855"/>
            <a:ext cx="10269750" cy="88582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a:t>
            </a:r>
            <a:r>
              <a:rPr lang="en-US" b="true" sz="2999">
                <a:solidFill>
                  <a:srgbClr val="000000"/>
                </a:solidFill>
                <a:latin typeface="Montserrat Bold"/>
                <a:ea typeface="Montserrat Bold"/>
                <a:cs typeface="Montserrat Bold"/>
                <a:sym typeface="Montserrat Bold"/>
              </a:rPr>
              <a:t>Note</a:t>
            </a:r>
            <a:r>
              <a:rPr lang="en-US" sz="2999">
                <a:solidFill>
                  <a:srgbClr val="000000"/>
                </a:solidFill>
                <a:latin typeface="Montserrat"/>
                <a:ea typeface="Montserrat"/>
                <a:cs typeface="Montserrat"/>
                <a:sym typeface="Montserrat"/>
              </a:rPr>
              <a:t>: Without cleanup, event listeners </a:t>
            </a:r>
            <a:r>
              <a:rPr lang="en-US" b="true" sz="2999">
                <a:solidFill>
                  <a:srgbClr val="000000"/>
                </a:solidFill>
                <a:latin typeface="Montserrat Bold"/>
                <a:ea typeface="Montserrat Bold"/>
                <a:cs typeface="Montserrat Bold"/>
                <a:sym typeface="Montserrat Bold"/>
              </a:rPr>
              <a:t>will persist</a:t>
            </a:r>
            <a:r>
              <a:rPr lang="en-US" sz="2999">
                <a:solidFill>
                  <a:srgbClr val="000000"/>
                </a:solidFill>
                <a:latin typeface="Montserrat"/>
                <a:ea typeface="Montserrat"/>
                <a:cs typeface="Montserrat"/>
                <a:sym typeface="Montserrat"/>
              </a:rPr>
              <a:t>, causing </a:t>
            </a:r>
            <a:r>
              <a:rPr lang="en-US" b="true" sz="2999">
                <a:solidFill>
                  <a:srgbClr val="000000"/>
                </a:solidFill>
                <a:latin typeface="Montserrat Bold"/>
                <a:ea typeface="Montserrat Bold"/>
                <a:cs typeface="Montserrat Bold"/>
                <a:sym typeface="Montserrat Bold"/>
              </a:rPr>
              <a:t>memory leaks.</a:t>
            </a:r>
          </a:p>
        </p:txBody>
      </p:sp>
      <p:grpSp>
        <p:nvGrpSpPr>
          <p:cNvPr name="Group 18" id="18"/>
          <p:cNvGrpSpPr/>
          <p:nvPr/>
        </p:nvGrpSpPr>
        <p:grpSpPr>
          <a:xfrm rot="0">
            <a:off x="4383009" y="6379975"/>
            <a:ext cx="2439030" cy="793864"/>
            <a:chOff x="0" y="0"/>
            <a:chExt cx="642378" cy="209084"/>
          </a:xfrm>
        </p:grpSpPr>
        <p:sp>
          <p:nvSpPr>
            <p:cNvPr name="Freeform 19" id="19"/>
            <p:cNvSpPr/>
            <p:nvPr/>
          </p:nvSpPr>
          <p:spPr>
            <a:xfrm flipH="false" flipV="false" rot="0">
              <a:off x="0" y="0"/>
              <a:ext cx="642378" cy="209084"/>
            </a:xfrm>
            <a:custGeom>
              <a:avLst/>
              <a:gdLst/>
              <a:ahLst/>
              <a:cxnLst/>
              <a:rect r="r" b="b" t="t" l="l"/>
              <a:pathLst>
                <a:path h="209084" w="642378">
                  <a:moveTo>
                    <a:pt x="0" y="0"/>
                  </a:moveTo>
                  <a:lnTo>
                    <a:pt x="642378" y="0"/>
                  </a:lnTo>
                  <a:lnTo>
                    <a:pt x="642378" y="209084"/>
                  </a:lnTo>
                  <a:lnTo>
                    <a:pt x="0" y="209084"/>
                  </a:lnTo>
                  <a:close/>
                </a:path>
              </a:pathLst>
            </a:custGeom>
            <a:solidFill>
              <a:srgbClr val="000000">
                <a:alpha val="0"/>
              </a:srgbClr>
            </a:solidFill>
            <a:ln w="57150" cap="sq">
              <a:solidFill>
                <a:srgbClr val="DB2422"/>
              </a:solidFill>
              <a:prstDash val="solid"/>
              <a:miter/>
            </a:ln>
          </p:spPr>
        </p:sp>
        <p:sp>
          <p:nvSpPr>
            <p:cNvPr name="TextBox 20" id="20"/>
            <p:cNvSpPr txBox="true"/>
            <p:nvPr/>
          </p:nvSpPr>
          <p:spPr>
            <a:xfrm>
              <a:off x="0" y="0"/>
              <a:ext cx="642378" cy="209084"/>
            </a:xfrm>
            <a:prstGeom prst="rect">
              <a:avLst/>
            </a:prstGeom>
          </p:spPr>
          <p:txBody>
            <a:bodyPr anchor="ctr" rtlCol="false" tIns="50800" lIns="50800" bIns="50800" rIns="50800"/>
            <a:lstStyle/>
            <a:p>
              <a:pPr algn="ctr">
                <a:lnSpc>
                  <a:spcPts val="2160"/>
                </a:lnSpc>
              </a:pPr>
            </a:p>
          </p:txBody>
        </p:sp>
      </p:grpSp>
      <p:grpSp>
        <p:nvGrpSpPr>
          <p:cNvPr name="Group 21" id="21"/>
          <p:cNvGrpSpPr/>
          <p:nvPr/>
        </p:nvGrpSpPr>
        <p:grpSpPr>
          <a:xfrm rot="0">
            <a:off x="3529148" y="5086350"/>
            <a:ext cx="2439030" cy="793864"/>
            <a:chOff x="0" y="0"/>
            <a:chExt cx="642378" cy="209084"/>
          </a:xfrm>
        </p:grpSpPr>
        <p:sp>
          <p:nvSpPr>
            <p:cNvPr name="Freeform 22" id="22"/>
            <p:cNvSpPr/>
            <p:nvPr/>
          </p:nvSpPr>
          <p:spPr>
            <a:xfrm flipH="false" flipV="false" rot="0">
              <a:off x="0" y="0"/>
              <a:ext cx="642378" cy="209084"/>
            </a:xfrm>
            <a:custGeom>
              <a:avLst/>
              <a:gdLst/>
              <a:ahLst/>
              <a:cxnLst/>
              <a:rect r="r" b="b" t="t" l="l"/>
              <a:pathLst>
                <a:path h="209084" w="642378">
                  <a:moveTo>
                    <a:pt x="0" y="0"/>
                  </a:moveTo>
                  <a:lnTo>
                    <a:pt x="642378" y="0"/>
                  </a:lnTo>
                  <a:lnTo>
                    <a:pt x="642378" y="209084"/>
                  </a:lnTo>
                  <a:lnTo>
                    <a:pt x="0" y="209084"/>
                  </a:lnTo>
                  <a:close/>
                </a:path>
              </a:pathLst>
            </a:custGeom>
            <a:solidFill>
              <a:srgbClr val="000000">
                <a:alpha val="0"/>
              </a:srgbClr>
            </a:solidFill>
            <a:ln w="57150" cap="sq">
              <a:solidFill>
                <a:srgbClr val="DB2422"/>
              </a:solidFill>
              <a:prstDash val="solid"/>
              <a:miter/>
            </a:ln>
          </p:spPr>
        </p:sp>
        <p:sp>
          <p:nvSpPr>
            <p:cNvPr name="TextBox 23" id="23"/>
            <p:cNvSpPr txBox="true"/>
            <p:nvPr/>
          </p:nvSpPr>
          <p:spPr>
            <a:xfrm>
              <a:off x="0" y="0"/>
              <a:ext cx="642378" cy="209084"/>
            </a:xfrm>
            <a:prstGeom prst="rect">
              <a:avLst/>
            </a:prstGeom>
          </p:spPr>
          <p:txBody>
            <a:bodyPr anchor="ctr" rtlCol="false" tIns="50800" lIns="50800" bIns="50800" rIns="50800"/>
            <a:lstStyle/>
            <a:p>
              <a:pPr algn="ctr">
                <a:lnSpc>
                  <a:spcPts val="2160"/>
                </a:lnSpc>
              </a:pPr>
            </a:p>
          </p:txBody>
        </p:sp>
      </p:grpSp>
      <p:grpSp>
        <p:nvGrpSpPr>
          <p:cNvPr name="Group 24" id="24"/>
          <p:cNvGrpSpPr/>
          <p:nvPr/>
        </p:nvGrpSpPr>
        <p:grpSpPr>
          <a:xfrm rot="0">
            <a:off x="1167623" y="4254175"/>
            <a:ext cx="2439030" cy="616759"/>
            <a:chOff x="0" y="0"/>
            <a:chExt cx="642378" cy="162439"/>
          </a:xfrm>
        </p:grpSpPr>
        <p:sp>
          <p:nvSpPr>
            <p:cNvPr name="Freeform 25" id="25"/>
            <p:cNvSpPr/>
            <p:nvPr/>
          </p:nvSpPr>
          <p:spPr>
            <a:xfrm flipH="false" flipV="false" rot="0">
              <a:off x="0" y="0"/>
              <a:ext cx="642378" cy="162439"/>
            </a:xfrm>
            <a:custGeom>
              <a:avLst/>
              <a:gdLst/>
              <a:ahLst/>
              <a:cxnLst/>
              <a:rect r="r" b="b" t="t" l="l"/>
              <a:pathLst>
                <a:path h="162439" w="642378">
                  <a:moveTo>
                    <a:pt x="0" y="0"/>
                  </a:moveTo>
                  <a:lnTo>
                    <a:pt x="642378" y="0"/>
                  </a:lnTo>
                  <a:lnTo>
                    <a:pt x="642378" y="162439"/>
                  </a:lnTo>
                  <a:lnTo>
                    <a:pt x="0" y="162439"/>
                  </a:lnTo>
                  <a:close/>
                </a:path>
              </a:pathLst>
            </a:custGeom>
            <a:solidFill>
              <a:srgbClr val="000000">
                <a:alpha val="0"/>
              </a:srgbClr>
            </a:solidFill>
            <a:ln w="57150" cap="sq">
              <a:solidFill>
                <a:srgbClr val="DB2422"/>
              </a:solidFill>
              <a:prstDash val="solid"/>
              <a:miter/>
            </a:ln>
          </p:spPr>
        </p:sp>
        <p:sp>
          <p:nvSpPr>
            <p:cNvPr name="TextBox 26" id="26"/>
            <p:cNvSpPr txBox="true"/>
            <p:nvPr/>
          </p:nvSpPr>
          <p:spPr>
            <a:xfrm>
              <a:off x="0" y="0"/>
              <a:ext cx="642378" cy="162439"/>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998005" y="894160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751921" y="8769168"/>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690427" y="236787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91370" y="6962907"/>
            <a:ext cx="421865" cy="421865"/>
          </a:xfrm>
          <a:custGeom>
            <a:avLst/>
            <a:gdLst/>
            <a:ahLst/>
            <a:cxnLst/>
            <a:rect r="r" b="b" t="t" l="l"/>
            <a:pathLst>
              <a:path h="421865" w="421865">
                <a:moveTo>
                  <a:pt x="0" y="0"/>
                </a:moveTo>
                <a:lnTo>
                  <a:pt x="421866" y="0"/>
                </a:lnTo>
                <a:lnTo>
                  <a:pt x="421866"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8922341" y="4902421"/>
            <a:ext cx="8263311" cy="4520276"/>
          </a:xfrm>
          <a:custGeom>
            <a:avLst/>
            <a:gdLst/>
            <a:ahLst/>
            <a:cxnLst/>
            <a:rect r="r" b="b" t="t" l="l"/>
            <a:pathLst>
              <a:path h="4520276" w="8263311">
                <a:moveTo>
                  <a:pt x="0" y="0"/>
                </a:moveTo>
                <a:lnTo>
                  <a:pt x="8263311" y="0"/>
                </a:lnTo>
                <a:lnTo>
                  <a:pt x="8263311" y="4520276"/>
                </a:lnTo>
                <a:lnTo>
                  <a:pt x="0" y="4520276"/>
                </a:lnTo>
                <a:lnTo>
                  <a:pt x="0" y="0"/>
                </a:lnTo>
                <a:close/>
              </a:path>
            </a:pathLst>
          </a:custGeom>
          <a:blipFill>
            <a:blip r:embed="rId14"/>
            <a:stretch>
              <a:fillRect l="0" t="0" r="0" b="0"/>
            </a:stretch>
          </a:blipFill>
        </p:spPr>
      </p:sp>
      <p:sp>
        <p:nvSpPr>
          <p:cNvPr name="TextBox 11" id="11"/>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2" id="12"/>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3" id="13"/>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4" id="14"/>
          <p:cNvSpPr txBox="true"/>
          <p:nvPr/>
        </p:nvSpPr>
        <p:spPr>
          <a:xfrm rot="0">
            <a:off x="3040742" y="1759660"/>
            <a:ext cx="12206517" cy="16954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USEEFFECT WITH TIMERS (SETINTERVAL, SETTIMEOUT)</a:t>
            </a:r>
          </a:p>
        </p:txBody>
      </p:sp>
      <p:sp>
        <p:nvSpPr>
          <p:cNvPr name="TextBox 15" id="15"/>
          <p:cNvSpPr txBox="true"/>
          <p:nvPr/>
        </p:nvSpPr>
        <p:spPr>
          <a:xfrm rot="0">
            <a:off x="1112292" y="5137459"/>
            <a:ext cx="7227064" cy="88582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 </a:t>
            </a:r>
            <a:r>
              <a:rPr lang="en-US" b="true" sz="2999">
                <a:solidFill>
                  <a:srgbClr val="000000"/>
                </a:solidFill>
                <a:latin typeface="Montserrat Bold"/>
                <a:ea typeface="Montserrat Bold"/>
                <a:cs typeface="Montserrat Bold"/>
                <a:sym typeface="Montserrat Bold"/>
              </a:rPr>
              <a:t>Example</a:t>
            </a:r>
            <a:r>
              <a:rPr lang="en-US" sz="2999">
                <a:solidFill>
                  <a:srgbClr val="000000"/>
                </a:solidFill>
                <a:latin typeface="Montserrat"/>
                <a:ea typeface="Montserrat"/>
                <a:cs typeface="Montserrat"/>
                <a:sym typeface="Montserrat"/>
              </a:rPr>
              <a:t>: Automatically increment a counter every second.</a:t>
            </a:r>
          </a:p>
        </p:txBody>
      </p:sp>
      <p:sp>
        <p:nvSpPr>
          <p:cNvPr name="TextBox 16" id="16"/>
          <p:cNvSpPr txBox="true"/>
          <p:nvPr/>
        </p:nvSpPr>
        <p:spPr>
          <a:xfrm rot="0">
            <a:off x="1796740" y="3689658"/>
            <a:ext cx="14694521" cy="495301"/>
          </a:xfrm>
          <a:prstGeom prst="rect">
            <a:avLst/>
          </a:prstGeom>
        </p:spPr>
        <p:txBody>
          <a:bodyPr anchor="t" rtlCol="false" tIns="0" lIns="0" bIns="0" rIns="0">
            <a:spAutoFit/>
          </a:bodyPr>
          <a:lstStyle/>
          <a:p>
            <a:pPr algn="l">
              <a:lnSpc>
                <a:spcPts val="4199"/>
              </a:lnSpc>
              <a:spcBef>
                <a:spcPct val="0"/>
              </a:spcBef>
            </a:pPr>
            <a:r>
              <a:rPr lang="en-US" sz="2999">
                <a:solidFill>
                  <a:srgbClr val="000000"/>
                </a:solidFill>
                <a:latin typeface="Montserrat"/>
                <a:ea typeface="Montserrat"/>
                <a:cs typeface="Montserrat"/>
                <a:sym typeface="Montserrat"/>
              </a:rPr>
              <a:t>🟢When using </a:t>
            </a:r>
            <a:r>
              <a:rPr lang="en-US" b="true" sz="2999">
                <a:solidFill>
                  <a:srgbClr val="000000"/>
                </a:solidFill>
                <a:latin typeface="Montserrat Bold"/>
                <a:ea typeface="Montserrat Bold"/>
                <a:cs typeface="Montserrat Bold"/>
                <a:sym typeface="Montserrat Bold"/>
              </a:rPr>
              <a:t>setInterval </a:t>
            </a:r>
            <a:r>
              <a:rPr lang="en-US" sz="2999">
                <a:solidFill>
                  <a:srgbClr val="000000"/>
                </a:solidFill>
                <a:latin typeface="Montserrat"/>
                <a:ea typeface="Montserrat"/>
                <a:cs typeface="Montserrat"/>
                <a:sym typeface="Montserrat"/>
              </a:rPr>
              <a:t>or </a:t>
            </a:r>
            <a:r>
              <a:rPr lang="en-US" b="true" sz="2999">
                <a:solidFill>
                  <a:srgbClr val="000000"/>
                </a:solidFill>
                <a:latin typeface="Montserrat Bold"/>
                <a:ea typeface="Montserrat Bold"/>
                <a:cs typeface="Montserrat Bold"/>
                <a:sym typeface="Montserrat Bold"/>
              </a:rPr>
              <a:t>setTimeout</a:t>
            </a:r>
            <a:r>
              <a:rPr lang="en-US" sz="2999">
                <a:solidFill>
                  <a:srgbClr val="000000"/>
                </a:solidFill>
                <a:latin typeface="Montserrat"/>
                <a:ea typeface="Montserrat"/>
                <a:cs typeface="Montserrat"/>
                <a:sym typeface="Montserrat"/>
              </a:rPr>
              <a:t>, cleanup is needed to avoid issues.</a:t>
            </a:r>
          </a:p>
        </p:txBody>
      </p:sp>
      <p:sp>
        <p:nvSpPr>
          <p:cNvPr name="TextBox 17" id="17"/>
          <p:cNvSpPr txBox="true"/>
          <p:nvPr/>
        </p:nvSpPr>
        <p:spPr>
          <a:xfrm rot="0">
            <a:off x="1112292" y="7889597"/>
            <a:ext cx="6878180" cy="1333500"/>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a:t>
            </a:r>
            <a:r>
              <a:rPr lang="en-US" b="true" sz="2999">
                <a:solidFill>
                  <a:srgbClr val="000000"/>
                </a:solidFill>
                <a:latin typeface="Montserrat Bold"/>
                <a:ea typeface="Montserrat Bold"/>
                <a:cs typeface="Montserrat Bold"/>
                <a:sym typeface="Montserrat Bold"/>
              </a:rPr>
              <a:t>Note</a:t>
            </a:r>
            <a:r>
              <a:rPr lang="en-US" sz="2999">
                <a:solidFill>
                  <a:srgbClr val="000000"/>
                </a:solidFill>
                <a:latin typeface="Montserrat"/>
                <a:ea typeface="Montserrat"/>
                <a:cs typeface="Montserrat"/>
                <a:sym typeface="Montserrat"/>
              </a:rPr>
              <a:t>: Without cleanup, the timer </a:t>
            </a:r>
            <a:r>
              <a:rPr lang="en-US" b="true" sz="2999">
                <a:solidFill>
                  <a:srgbClr val="000000"/>
                </a:solidFill>
                <a:latin typeface="Montserrat Bold"/>
                <a:ea typeface="Montserrat Bold"/>
                <a:cs typeface="Montserrat Bold"/>
                <a:sym typeface="Montserrat Bold"/>
              </a:rPr>
              <a:t>continues running</a:t>
            </a:r>
            <a:r>
              <a:rPr lang="en-US" sz="2999">
                <a:solidFill>
                  <a:srgbClr val="000000"/>
                </a:solidFill>
                <a:latin typeface="Montserrat"/>
                <a:ea typeface="Montserrat"/>
                <a:cs typeface="Montserrat"/>
                <a:sym typeface="Montserrat"/>
              </a:rPr>
              <a:t>, even after unmounting.</a:t>
            </a:r>
          </a:p>
        </p:txBody>
      </p:sp>
      <p:grpSp>
        <p:nvGrpSpPr>
          <p:cNvPr name="Group 18" id="18"/>
          <p:cNvGrpSpPr/>
          <p:nvPr/>
        </p:nvGrpSpPr>
        <p:grpSpPr>
          <a:xfrm rot="0">
            <a:off x="12586492" y="6309034"/>
            <a:ext cx="2439030" cy="653873"/>
            <a:chOff x="0" y="0"/>
            <a:chExt cx="642378" cy="172214"/>
          </a:xfrm>
        </p:grpSpPr>
        <p:sp>
          <p:nvSpPr>
            <p:cNvPr name="Freeform 19" id="19"/>
            <p:cNvSpPr/>
            <p:nvPr/>
          </p:nvSpPr>
          <p:spPr>
            <a:xfrm flipH="false" flipV="false" rot="0">
              <a:off x="0" y="0"/>
              <a:ext cx="642378" cy="172214"/>
            </a:xfrm>
            <a:custGeom>
              <a:avLst/>
              <a:gdLst/>
              <a:ahLst/>
              <a:cxnLst/>
              <a:rect r="r" b="b" t="t" l="l"/>
              <a:pathLst>
                <a:path h="172214" w="642378">
                  <a:moveTo>
                    <a:pt x="0" y="0"/>
                  </a:moveTo>
                  <a:lnTo>
                    <a:pt x="642378" y="0"/>
                  </a:lnTo>
                  <a:lnTo>
                    <a:pt x="642378" y="172214"/>
                  </a:lnTo>
                  <a:lnTo>
                    <a:pt x="0" y="172214"/>
                  </a:lnTo>
                  <a:close/>
                </a:path>
              </a:pathLst>
            </a:custGeom>
            <a:solidFill>
              <a:srgbClr val="000000">
                <a:alpha val="0"/>
              </a:srgbClr>
            </a:solidFill>
            <a:ln w="57150" cap="sq">
              <a:solidFill>
                <a:srgbClr val="DB2422"/>
              </a:solidFill>
              <a:prstDash val="solid"/>
              <a:miter/>
            </a:ln>
          </p:spPr>
        </p:sp>
        <p:sp>
          <p:nvSpPr>
            <p:cNvPr name="TextBox 20" id="20"/>
            <p:cNvSpPr txBox="true"/>
            <p:nvPr/>
          </p:nvSpPr>
          <p:spPr>
            <a:xfrm>
              <a:off x="0" y="0"/>
              <a:ext cx="642378" cy="172214"/>
            </a:xfrm>
            <a:prstGeom prst="rect">
              <a:avLst/>
            </a:prstGeom>
          </p:spPr>
          <p:txBody>
            <a:bodyPr anchor="ctr" rtlCol="false" tIns="50800" lIns="50800" bIns="50800" rIns="50800"/>
            <a:lstStyle/>
            <a:p>
              <a:pPr algn="ctr">
                <a:lnSpc>
                  <a:spcPts val="2160"/>
                </a:lnSpc>
              </a:pPr>
            </a:p>
          </p:txBody>
        </p:sp>
      </p:grpSp>
      <p:grpSp>
        <p:nvGrpSpPr>
          <p:cNvPr name="Group 21" id="21"/>
          <p:cNvGrpSpPr/>
          <p:nvPr/>
        </p:nvGrpSpPr>
        <p:grpSpPr>
          <a:xfrm rot="0">
            <a:off x="8922341" y="5810647"/>
            <a:ext cx="2439030" cy="653873"/>
            <a:chOff x="0" y="0"/>
            <a:chExt cx="642378" cy="172214"/>
          </a:xfrm>
        </p:grpSpPr>
        <p:sp>
          <p:nvSpPr>
            <p:cNvPr name="Freeform 22" id="22"/>
            <p:cNvSpPr/>
            <p:nvPr/>
          </p:nvSpPr>
          <p:spPr>
            <a:xfrm flipH="false" flipV="false" rot="0">
              <a:off x="0" y="0"/>
              <a:ext cx="642378" cy="172214"/>
            </a:xfrm>
            <a:custGeom>
              <a:avLst/>
              <a:gdLst/>
              <a:ahLst/>
              <a:cxnLst/>
              <a:rect r="r" b="b" t="t" l="l"/>
              <a:pathLst>
                <a:path h="172214" w="642378">
                  <a:moveTo>
                    <a:pt x="0" y="0"/>
                  </a:moveTo>
                  <a:lnTo>
                    <a:pt x="642378" y="0"/>
                  </a:lnTo>
                  <a:lnTo>
                    <a:pt x="642378" y="172214"/>
                  </a:lnTo>
                  <a:lnTo>
                    <a:pt x="0" y="172214"/>
                  </a:lnTo>
                  <a:close/>
                </a:path>
              </a:pathLst>
            </a:custGeom>
            <a:solidFill>
              <a:srgbClr val="000000">
                <a:alpha val="0"/>
              </a:srgbClr>
            </a:solidFill>
            <a:ln w="57150" cap="sq">
              <a:solidFill>
                <a:srgbClr val="DB2422"/>
              </a:solidFill>
              <a:prstDash val="solid"/>
              <a:miter/>
            </a:ln>
          </p:spPr>
        </p:sp>
        <p:sp>
          <p:nvSpPr>
            <p:cNvPr name="TextBox 23" id="23"/>
            <p:cNvSpPr txBox="true"/>
            <p:nvPr/>
          </p:nvSpPr>
          <p:spPr>
            <a:xfrm>
              <a:off x="0" y="0"/>
              <a:ext cx="642378" cy="172214"/>
            </a:xfrm>
            <a:prstGeom prst="rect">
              <a:avLst/>
            </a:prstGeom>
          </p:spPr>
          <p:txBody>
            <a:bodyPr anchor="ctr" rtlCol="false" tIns="50800" lIns="50800" bIns="50800" rIns="50800"/>
            <a:lstStyle/>
            <a:p>
              <a:pPr algn="ctr">
                <a:lnSpc>
                  <a:spcPts val="2160"/>
                </a:lnSpc>
              </a:pPr>
            </a:p>
          </p:txBody>
        </p:sp>
      </p:gr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400000">
            <a:off x="-5733756" y="4894444"/>
            <a:ext cx="10155406" cy="10155406"/>
          </a:xfrm>
          <a:custGeom>
            <a:avLst/>
            <a:gdLst/>
            <a:ahLst/>
            <a:cxnLst/>
            <a:rect r="r" b="b" t="t" l="l"/>
            <a:pathLst>
              <a:path h="10155406" w="10155406">
                <a:moveTo>
                  <a:pt x="0" y="0"/>
                </a:moveTo>
                <a:lnTo>
                  <a:pt x="10155406" y="0"/>
                </a:lnTo>
                <a:lnTo>
                  <a:pt x="10155406" y="10155406"/>
                </a:lnTo>
                <a:lnTo>
                  <a:pt x="0" y="1015540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6" id="6"/>
          <p:cNvGrpSpPr>
            <a:grpSpLocks noChangeAspect="true"/>
          </p:cNvGrpSpPr>
          <p:nvPr/>
        </p:nvGrpSpPr>
        <p:grpSpPr>
          <a:xfrm rot="0">
            <a:off x="1603982" y="5553445"/>
            <a:ext cx="2902539" cy="2999690"/>
            <a:chOff x="0" y="0"/>
            <a:chExt cx="6362700" cy="6575666"/>
          </a:xfrm>
        </p:grpSpPr>
        <p:sp>
          <p:nvSpPr>
            <p:cNvPr name="Freeform 7" id="7"/>
            <p:cNvSpPr/>
            <p:nvPr/>
          </p:nvSpPr>
          <p:spPr>
            <a:xfrm flipH="false" flipV="false" rot="0">
              <a:off x="6350" y="6350"/>
              <a:ext cx="6350012" cy="6562979"/>
            </a:xfrm>
            <a:custGeom>
              <a:avLst/>
              <a:gdLst/>
              <a:ahLst/>
              <a:cxnLst/>
              <a:rect r="r" b="b" t="t" l="l"/>
              <a:pathLst>
                <a:path h="6562979" w="6350012">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2" y="484594"/>
                    <a:pt x="6350012" y="1082383"/>
                  </a:cubicBezTo>
                  <a:lnTo>
                    <a:pt x="6350012" y="5480583"/>
                  </a:lnTo>
                  <a:close/>
                </a:path>
              </a:pathLst>
            </a:custGeom>
            <a:blipFill>
              <a:blip r:embed="rId8"/>
              <a:stretch>
                <a:fillRect l="-24578" t="0" r="-30452" b="0"/>
              </a:stretch>
            </a:blipFill>
          </p:spPr>
        </p:sp>
      </p:grpSp>
      <p:grpSp>
        <p:nvGrpSpPr>
          <p:cNvPr name="Group 8" id="8"/>
          <p:cNvGrpSpPr>
            <a:grpSpLocks noChangeAspect="true"/>
          </p:cNvGrpSpPr>
          <p:nvPr/>
        </p:nvGrpSpPr>
        <p:grpSpPr>
          <a:xfrm rot="0">
            <a:off x="1603982" y="2298660"/>
            <a:ext cx="2902539" cy="2999690"/>
            <a:chOff x="0" y="0"/>
            <a:chExt cx="6362700" cy="6575666"/>
          </a:xfrm>
        </p:grpSpPr>
        <p:sp>
          <p:nvSpPr>
            <p:cNvPr name="Freeform 9" id="9"/>
            <p:cNvSpPr/>
            <p:nvPr/>
          </p:nvSpPr>
          <p:spPr>
            <a:xfrm flipH="false" flipV="false" rot="0">
              <a:off x="6350" y="6350"/>
              <a:ext cx="6350012" cy="6562979"/>
            </a:xfrm>
            <a:custGeom>
              <a:avLst/>
              <a:gdLst/>
              <a:ahLst/>
              <a:cxnLst/>
              <a:rect r="r" b="b" t="t" l="l"/>
              <a:pathLst>
                <a:path h="6562979" w="6350012">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2" y="484594"/>
                    <a:pt x="6350012" y="1082383"/>
                  </a:cubicBezTo>
                  <a:lnTo>
                    <a:pt x="6350012" y="5480583"/>
                  </a:lnTo>
                  <a:close/>
                </a:path>
              </a:pathLst>
            </a:custGeom>
            <a:blipFill>
              <a:blip r:embed="rId9"/>
              <a:stretch>
                <a:fillRect l="-55030" t="0" r="0" b="0"/>
              </a:stretch>
            </a:blipFill>
          </p:spPr>
        </p:sp>
      </p:grpSp>
      <p:grpSp>
        <p:nvGrpSpPr>
          <p:cNvPr name="Group 10" id="10"/>
          <p:cNvGrpSpPr>
            <a:grpSpLocks noChangeAspect="true"/>
          </p:cNvGrpSpPr>
          <p:nvPr/>
        </p:nvGrpSpPr>
        <p:grpSpPr>
          <a:xfrm rot="0">
            <a:off x="4764550" y="2298660"/>
            <a:ext cx="2902539" cy="2999690"/>
            <a:chOff x="0" y="0"/>
            <a:chExt cx="6362700" cy="6575666"/>
          </a:xfrm>
        </p:grpSpPr>
        <p:sp>
          <p:nvSpPr>
            <p:cNvPr name="Freeform 11" id="11"/>
            <p:cNvSpPr/>
            <p:nvPr/>
          </p:nvSpPr>
          <p:spPr>
            <a:xfrm flipH="false" flipV="false" rot="0">
              <a:off x="6350" y="6350"/>
              <a:ext cx="6350012" cy="6562979"/>
            </a:xfrm>
            <a:custGeom>
              <a:avLst/>
              <a:gdLst/>
              <a:ahLst/>
              <a:cxnLst/>
              <a:rect r="r" b="b" t="t" l="l"/>
              <a:pathLst>
                <a:path h="6562979" w="6350012">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2" y="484594"/>
                    <a:pt x="6350012" y="1082383"/>
                  </a:cubicBezTo>
                  <a:lnTo>
                    <a:pt x="6350012" y="5480583"/>
                  </a:lnTo>
                  <a:close/>
                </a:path>
              </a:pathLst>
            </a:custGeom>
            <a:blipFill>
              <a:blip r:embed="rId10"/>
              <a:stretch>
                <a:fillRect l="-26468" t="0" r="-28562" b="0"/>
              </a:stretch>
            </a:blipFill>
          </p:spPr>
        </p:sp>
      </p:grpSp>
      <p:grpSp>
        <p:nvGrpSpPr>
          <p:cNvPr name="Group 12" id="12"/>
          <p:cNvGrpSpPr/>
          <p:nvPr/>
        </p:nvGrpSpPr>
        <p:grpSpPr>
          <a:xfrm rot="0">
            <a:off x="4764550" y="5553445"/>
            <a:ext cx="2902539" cy="2999690"/>
            <a:chOff x="0" y="0"/>
            <a:chExt cx="764455" cy="790042"/>
          </a:xfrm>
        </p:grpSpPr>
        <p:sp>
          <p:nvSpPr>
            <p:cNvPr name="Freeform 13" id="13"/>
            <p:cNvSpPr/>
            <p:nvPr/>
          </p:nvSpPr>
          <p:spPr>
            <a:xfrm flipH="false" flipV="false" rot="0">
              <a:off x="0" y="0"/>
              <a:ext cx="764455" cy="790042"/>
            </a:xfrm>
            <a:custGeom>
              <a:avLst/>
              <a:gdLst/>
              <a:ahLst/>
              <a:cxnLst/>
              <a:rect r="r" b="b" t="t" l="l"/>
              <a:pathLst>
                <a:path h="790042" w="764455">
                  <a:moveTo>
                    <a:pt x="136032" y="0"/>
                  </a:moveTo>
                  <a:lnTo>
                    <a:pt x="628423" y="0"/>
                  </a:lnTo>
                  <a:cubicBezTo>
                    <a:pt x="664501" y="0"/>
                    <a:pt x="699101" y="14332"/>
                    <a:pt x="724612" y="39843"/>
                  </a:cubicBezTo>
                  <a:cubicBezTo>
                    <a:pt x="750123" y="65354"/>
                    <a:pt x="764455" y="99954"/>
                    <a:pt x="764455" y="136032"/>
                  </a:cubicBezTo>
                  <a:lnTo>
                    <a:pt x="764455" y="654010"/>
                  </a:lnTo>
                  <a:cubicBezTo>
                    <a:pt x="764455" y="729138"/>
                    <a:pt x="703551" y="790042"/>
                    <a:pt x="628423" y="790042"/>
                  </a:cubicBezTo>
                  <a:lnTo>
                    <a:pt x="136032" y="790042"/>
                  </a:lnTo>
                  <a:cubicBezTo>
                    <a:pt x="60904" y="790042"/>
                    <a:pt x="0" y="729138"/>
                    <a:pt x="0" y="654010"/>
                  </a:cubicBezTo>
                  <a:lnTo>
                    <a:pt x="0" y="136032"/>
                  </a:lnTo>
                  <a:cubicBezTo>
                    <a:pt x="0" y="60904"/>
                    <a:pt x="60904" y="0"/>
                    <a:pt x="136032" y="0"/>
                  </a:cubicBezTo>
                  <a:close/>
                </a:path>
              </a:pathLst>
            </a:custGeom>
            <a:solidFill>
              <a:srgbClr val="3B41C9"/>
            </a:solidFill>
          </p:spPr>
        </p:sp>
        <p:sp>
          <p:nvSpPr>
            <p:cNvPr name="TextBox 14" id="14"/>
            <p:cNvSpPr txBox="true"/>
            <p:nvPr/>
          </p:nvSpPr>
          <p:spPr>
            <a:xfrm>
              <a:off x="0" y="0"/>
              <a:ext cx="764455" cy="790042"/>
            </a:xfrm>
            <a:prstGeom prst="rect">
              <a:avLst/>
            </a:prstGeom>
          </p:spPr>
          <p:txBody>
            <a:bodyPr anchor="ctr" rtlCol="false" tIns="50800" lIns="50800" bIns="50800" rIns="50800"/>
            <a:lstStyle/>
            <a:p>
              <a:pPr algn="ctr">
                <a:lnSpc>
                  <a:spcPts val="2160"/>
                </a:lnSpc>
              </a:pPr>
            </a:p>
          </p:txBody>
        </p:sp>
      </p:gr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8933067" y="1593228"/>
            <a:ext cx="3850108" cy="8572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SUMMARY</a:t>
            </a:r>
          </a:p>
        </p:txBody>
      </p:sp>
      <p:sp>
        <p:nvSpPr>
          <p:cNvPr name="TextBox 19" id="19"/>
          <p:cNvSpPr txBox="true"/>
          <p:nvPr/>
        </p:nvSpPr>
        <p:spPr>
          <a:xfrm rot="0">
            <a:off x="5131303" y="6759507"/>
            <a:ext cx="2169034" cy="1092835"/>
          </a:xfrm>
          <a:prstGeom prst="rect">
            <a:avLst/>
          </a:prstGeom>
        </p:spPr>
        <p:txBody>
          <a:bodyPr anchor="t" rtlCol="false" tIns="0" lIns="0" bIns="0" rIns="0">
            <a:spAutoFit/>
          </a:bodyPr>
          <a:lstStyle/>
          <a:p>
            <a:pPr algn="ctr">
              <a:lnSpc>
                <a:spcPts val="2239"/>
              </a:lnSpc>
            </a:pPr>
            <a:r>
              <a:rPr lang="en-US" sz="1599">
                <a:solidFill>
                  <a:srgbClr val="FFFFFF"/>
                </a:solidFill>
                <a:latin typeface="Montserrat"/>
                <a:ea typeface="Montserrat"/>
                <a:cs typeface="Montserrat"/>
                <a:sym typeface="Montserrat"/>
              </a:rPr>
              <a:t>Presentations are tools that can be used as lectures, speeches.</a:t>
            </a:r>
          </a:p>
        </p:txBody>
      </p:sp>
      <p:sp>
        <p:nvSpPr>
          <p:cNvPr name="TextBox 20" id="20"/>
          <p:cNvSpPr txBox="true"/>
          <p:nvPr/>
        </p:nvSpPr>
        <p:spPr>
          <a:xfrm rot="0">
            <a:off x="5028994" y="6206614"/>
            <a:ext cx="2373652" cy="349250"/>
          </a:xfrm>
          <a:prstGeom prst="rect">
            <a:avLst/>
          </a:prstGeom>
        </p:spPr>
        <p:txBody>
          <a:bodyPr anchor="t" rtlCol="false" tIns="0" lIns="0" bIns="0" rIns="0">
            <a:spAutoFit/>
          </a:bodyPr>
          <a:lstStyle/>
          <a:p>
            <a:pPr algn="ctr">
              <a:lnSpc>
                <a:spcPts val="2800"/>
              </a:lnSpc>
            </a:pPr>
            <a:r>
              <a:rPr lang="en-US" b="true" sz="2000">
                <a:solidFill>
                  <a:srgbClr val="FFFFFF"/>
                </a:solidFill>
                <a:latin typeface="Montserrat Classic Bold"/>
                <a:ea typeface="Montserrat Classic Bold"/>
                <a:cs typeface="Montserrat Classic Bold"/>
                <a:sym typeface="Montserrat Classic Bold"/>
              </a:rPr>
              <a:t>HARDWARE</a:t>
            </a:r>
          </a:p>
        </p:txBody>
      </p:sp>
      <p:sp>
        <p:nvSpPr>
          <p:cNvPr name="Freeform 21" id="21"/>
          <p:cNvSpPr/>
          <p:nvPr/>
        </p:nvSpPr>
        <p:spPr>
          <a:xfrm flipH="false" flipV="false" rot="0">
            <a:off x="17339334"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2" id="22"/>
          <p:cNvSpPr/>
          <p:nvPr/>
        </p:nvSpPr>
        <p:spPr>
          <a:xfrm flipH="false" flipV="false" rot="0">
            <a:off x="16712263"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3" id="23"/>
          <p:cNvSpPr/>
          <p:nvPr/>
        </p:nvSpPr>
        <p:spPr>
          <a:xfrm flipH="false" flipV="false" rot="0">
            <a:off x="17519606"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4" id="24"/>
          <p:cNvSpPr/>
          <p:nvPr/>
        </p:nvSpPr>
        <p:spPr>
          <a:xfrm flipH="false" flipV="false" rot="-10800000">
            <a:off x="16884741"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5" id="25"/>
          <p:cNvSpPr/>
          <p:nvPr/>
        </p:nvSpPr>
        <p:spPr>
          <a:xfrm flipH="false" flipV="false" rot="0">
            <a:off x="8722135" y="8177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26" id="26"/>
          <p:cNvSpPr/>
          <p:nvPr/>
        </p:nvSpPr>
        <p:spPr>
          <a:xfrm flipH="false" flipV="false" rot="0">
            <a:off x="818597" y="90473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27" id="27"/>
          <p:cNvSpPr txBox="true"/>
          <p:nvPr/>
        </p:nvSpPr>
        <p:spPr>
          <a:xfrm rot="0">
            <a:off x="8933067" y="2710001"/>
            <a:ext cx="8326233" cy="6781801"/>
          </a:xfrm>
          <a:prstGeom prst="rect">
            <a:avLst/>
          </a:prstGeom>
        </p:spPr>
        <p:txBody>
          <a:bodyPr anchor="t" rtlCol="false" tIns="0" lIns="0" bIns="0" rIns="0">
            <a:spAutoFit/>
          </a:bodyPr>
          <a:lstStyle/>
          <a:p>
            <a:pPr algn="l">
              <a:lnSpc>
                <a:spcPts val="4199"/>
              </a:lnSpc>
            </a:pPr>
            <a:r>
              <a:rPr lang="en-US" sz="2999">
                <a:solidFill>
                  <a:srgbClr val="000000"/>
                </a:solidFill>
                <a:latin typeface="Montserrat"/>
                <a:ea typeface="Montserrat"/>
                <a:cs typeface="Montserrat"/>
                <a:sym typeface="Montserrat"/>
              </a:rPr>
              <a:t>📌 </a:t>
            </a:r>
            <a:r>
              <a:rPr lang="en-US" sz="2999" b="true">
                <a:solidFill>
                  <a:srgbClr val="000000"/>
                </a:solidFill>
                <a:latin typeface="Montserrat Bold"/>
                <a:ea typeface="Montserrat Bold"/>
                <a:cs typeface="Montserrat Bold"/>
                <a:sym typeface="Montserrat Bold"/>
              </a:rPr>
              <a:t>Key Takeaways:</a:t>
            </a:r>
          </a:p>
          <a:p>
            <a:pPr algn="l" marL="647694" indent="-323847" lvl="1">
              <a:lnSpc>
                <a:spcPts val="4199"/>
              </a:lnSpc>
              <a:buAutoNum type="arabicPeriod" startAt="1"/>
            </a:pPr>
            <a:r>
              <a:rPr lang="en-US" sz="2999">
                <a:solidFill>
                  <a:srgbClr val="000000"/>
                </a:solidFill>
                <a:latin typeface="Montserrat"/>
                <a:ea typeface="Montserrat"/>
                <a:cs typeface="Montserrat"/>
                <a:sym typeface="Montserrat"/>
              </a:rPr>
              <a:t> </a:t>
            </a:r>
            <a:r>
              <a:rPr lang="en-US" sz="2999" i="true">
                <a:solidFill>
                  <a:srgbClr val="000000"/>
                </a:solidFill>
                <a:latin typeface="Montserrat Italics"/>
                <a:ea typeface="Montserrat Italics"/>
                <a:cs typeface="Montserrat Italics"/>
                <a:sym typeface="Montserrat Italics"/>
              </a:rPr>
              <a:t>useEffect </a:t>
            </a:r>
            <a:r>
              <a:rPr lang="en-US" sz="2999">
                <a:solidFill>
                  <a:srgbClr val="000000"/>
                </a:solidFill>
                <a:latin typeface="Montserrat"/>
                <a:ea typeface="Montserrat"/>
                <a:cs typeface="Montserrat"/>
                <a:sym typeface="Montserrat"/>
              </a:rPr>
              <a:t>manages</a:t>
            </a:r>
            <a:r>
              <a:rPr lang="en-US" b="true" sz="2999">
                <a:solidFill>
                  <a:srgbClr val="000000"/>
                </a:solidFill>
                <a:latin typeface="Montserrat Bold"/>
                <a:ea typeface="Montserrat Bold"/>
                <a:cs typeface="Montserrat Bold"/>
                <a:sym typeface="Montserrat Bold"/>
              </a:rPr>
              <a:t> side effects</a:t>
            </a:r>
            <a:r>
              <a:rPr lang="en-US" sz="2999">
                <a:solidFill>
                  <a:srgbClr val="000000"/>
                </a:solidFill>
                <a:latin typeface="Montserrat"/>
                <a:ea typeface="Montserrat"/>
                <a:cs typeface="Montserrat"/>
                <a:sym typeface="Montserrat"/>
              </a:rPr>
              <a:t> in function components.</a:t>
            </a:r>
          </a:p>
          <a:p>
            <a:pPr algn="l" marL="647694" indent="-323847" lvl="1">
              <a:lnSpc>
                <a:spcPts val="4199"/>
              </a:lnSpc>
              <a:buAutoNum type="arabicPeriod" startAt="1"/>
            </a:pPr>
            <a:r>
              <a:rPr lang="en-US" sz="2999">
                <a:solidFill>
                  <a:srgbClr val="000000"/>
                </a:solidFill>
                <a:latin typeface="Montserrat"/>
                <a:ea typeface="Montserrat"/>
                <a:cs typeface="Montserrat"/>
                <a:sym typeface="Montserrat"/>
              </a:rPr>
              <a:t> Without dependencies, </a:t>
            </a:r>
            <a:r>
              <a:rPr lang="en-US" sz="2999" i="true">
                <a:solidFill>
                  <a:srgbClr val="000000"/>
                </a:solidFill>
                <a:latin typeface="Montserrat Italics"/>
                <a:ea typeface="Montserrat Italics"/>
                <a:cs typeface="Montserrat Italics"/>
                <a:sym typeface="Montserrat Italics"/>
              </a:rPr>
              <a:t>useEffect </a:t>
            </a:r>
            <a:r>
              <a:rPr lang="en-US" b="true" sz="2999">
                <a:solidFill>
                  <a:srgbClr val="000000"/>
                </a:solidFill>
                <a:latin typeface="Montserrat Bold"/>
                <a:ea typeface="Montserrat Bold"/>
                <a:cs typeface="Montserrat Bold"/>
                <a:sym typeface="Montserrat Bold"/>
              </a:rPr>
              <a:t>runs after every render.</a:t>
            </a:r>
          </a:p>
          <a:p>
            <a:pPr algn="l" marL="647694" indent="-323847" lvl="1">
              <a:lnSpc>
                <a:spcPts val="4199"/>
              </a:lnSpc>
              <a:buAutoNum type="arabicPeriod" startAt="1"/>
            </a:pPr>
            <a:r>
              <a:rPr lang="en-US" sz="2999">
                <a:solidFill>
                  <a:srgbClr val="000000"/>
                </a:solidFill>
                <a:latin typeface="Montserrat"/>
                <a:ea typeface="Montserrat"/>
                <a:cs typeface="Montserrat"/>
                <a:sym typeface="Montserrat"/>
              </a:rPr>
              <a:t> With an </a:t>
            </a:r>
            <a:r>
              <a:rPr lang="en-US" b="true" sz="2999">
                <a:solidFill>
                  <a:srgbClr val="000000"/>
                </a:solidFill>
                <a:latin typeface="Montserrat Bold"/>
                <a:ea typeface="Montserrat Bold"/>
                <a:cs typeface="Montserrat Bold"/>
                <a:sym typeface="Montserrat Bold"/>
              </a:rPr>
              <a:t>empty dependency array</a:t>
            </a:r>
            <a:r>
              <a:rPr lang="en-US" sz="2999">
                <a:solidFill>
                  <a:srgbClr val="000000"/>
                </a:solidFill>
                <a:latin typeface="Montserrat"/>
                <a:ea typeface="Montserrat"/>
                <a:cs typeface="Montserrat"/>
                <a:sym typeface="Montserrat"/>
              </a:rPr>
              <a:t> ([]), </a:t>
            </a:r>
            <a:r>
              <a:rPr lang="en-US" sz="2999" i="true">
                <a:solidFill>
                  <a:srgbClr val="000000"/>
                </a:solidFill>
                <a:latin typeface="Montserrat Italics"/>
                <a:ea typeface="Montserrat Italics"/>
                <a:cs typeface="Montserrat Italics"/>
                <a:sym typeface="Montserrat Italics"/>
              </a:rPr>
              <a:t>useEffect </a:t>
            </a:r>
            <a:r>
              <a:rPr lang="en-US" sz="2999">
                <a:solidFill>
                  <a:srgbClr val="000000"/>
                </a:solidFill>
                <a:latin typeface="Montserrat"/>
                <a:ea typeface="Montserrat"/>
                <a:cs typeface="Montserrat"/>
                <a:sym typeface="Montserrat"/>
              </a:rPr>
              <a:t>runs </a:t>
            </a:r>
            <a:r>
              <a:rPr lang="en-US" b="true" sz="2999">
                <a:solidFill>
                  <a:srgbClr val="000000"/>
                </a:solidFill>
                <a:latin typeface="Montserrat Bold"/>
                <a:ea typeface="Montserrat Bold"/>
                <a:cs typeface="Montserrat Bold"/>
                <a:sym typeface="Montserrat Bold"/>
              </a:rPr>
              <a:t>only once when the component mounts.</a:t>
            </a:r>
          </a:p>
          <a:p>
            <a:pPr algn="l" marL="647694" indent="-323847" lvl="1">
              <a:lnSpc>
                <a:spcPts val="4199"/>
              </a:lnSpc>
              <a:buAutoNum type="arabicPeriod" startAt="1"/>
            </a:pPr>
            <a:r>
              <a:rPr lang="en-US" sz="2999">
                <a:solidFill>
                  <a:srgbClr val="000000"/>
                </a:solidFill>
                <a:latin typeface="Montserrat"/>
                <a:ea typeface="Montserrat"/>
                <a:cs typeface="Montserrat"/>
                <a:sym typeface="Montserrat"/>
              </a:rPr>
              <a:t> With </a:t>
            </a:r>
            <a:r>
              <a:rPr lang="en-US" b="true" sz="2999">
                <a:solidFill>
                  <a:srgbClr val="000000"/>
                </a:solidFill>
                <a:latin typeface="Montserrat Bold"/>
                <a:ea typeface="Montserrat Bold"/>
                <a:cs typeface="Montserrat Bold"/>
                <a:sym typeface="Montserrat Bold"/>
              </a:rPr>
              <a:t>specific dependencies</a:t>
            </a:r>
            <a:r>
              <a:rPr lang="en-US" sz="2999">
                <a:solidFill>
                  <a:srgbClr val="000000"/>
                </a:solidFill>
                <a:latin typeface="Montserrat"/>
                <a:ea typeface="Montserrat"/>
                <a:cs typeface="Montserrat"/>
                <a:sym typeface="Montserrat"/>
              </a:rPr>
              <a:t>, </a:t>
            </a:r>
            <a:r>
              <a:rPr lang="en-US" sz="2999" i="true">
                <a:solidFill>
                  <a:srgbClr val="000000"/>
                </a:solidFill>
                <a:latin typeface="Montserrat Italics"/>
                <a:ea typeface="Montserrat Italics"/>
                <a:cs typeface="Montserrat Italics"/>
                <a:sym typeface="Montserrat Italics"/>
              </a:rPr>
              <a:t>useEffect </a:t>
            </a:r>
            <a:r>
              <a:rPr lang="en-US" sz="2999">
                <a:solidFill>
                  <a:srgbClr val="000000"/>
                </a:solidFill>
                <a:latin typeface="Montserrat"/>
                <a:ea typeface="Montserrat"/>
                <a:cs typeface="Montserrat"/>
                <a:sym typeface="Montserrat"/>
              </a:rPr>
              <a:t>runs when </a:t>
            </a:r>
            <a:r>
              <a:rPr lang="en-US" b="true" sz="2999">
                <a:solidFill>
                  <a:srgbClr val="000000"/>
                </a:solidFill>
                <a:latin typeface="Montserrat Bold"/>
                <a:ea typeface="Montserrat Bold"/>
                <a:cs typeface="Montserrat Bold"/>
                <a:sym typeface="Montserrat Bold"/>
              </a:rPr>
              <a:t>those values change.</a:t>
            </a:r>
          </a:p>
          <a:p>
            <a:pPr algn="l" marL="647694" indent="-323847" lvl="1">
              <a:lnSpc>
                <a:spcPts val="4199"/>
              </a:lnSpc>
              <a:buAutoNum type="arabicPeriod" startAt="1"/>
            </a:pPr>
            <a:r>
              <a:rPr lang="en-US" sz="2999">
                <a:solidFill>
                  <a:srgbClr val="000000"/>
                </a:solidFill>
                <a:latin typeface="Montserrat"/>
                <a:ea typeface="Montserrat"/>
                <a:cs typeface="Montserrat"/>
                <a:sym typeface="Montserrat"/>
              </a:rPr>
              <a:t> </a:t>
            </a:r>
            <a:r>
              <a:rPr lang="en-US" b="true" sz="2999">
                <a:solidFill>
                  <a:srgbClr val="000000"/>
                </a:solidFill>
                <a:latin typeface="Montserrat Bold"/>
                <a:ea typeface="Montserrat Bold"/>
                <a:cs typeface="Montserrat Bold"/>
                <a:sym typeface="Montserrat Bold"/>
              </a:rPr>
              <a:t>Always use cleanup functions</a:t>
            </a:r>
            <a:r>
              <a:rPr lang="en-US" sz="2999">
                <a:solidFill>
                  <a:srgbClr val="000000"/>
                </a:solidFill>
                <a:latin typeface="Montserrat"/>
                <a:ea typeface="Montserrat"/>
                <a:cs typeface="Montserrat"/>
                <a:sym typeface="Montserrat"/>
              </a:rPr>
              <a:t> when needed to prevent memory leaks.</a:t>
            </a:r>
          </a:p>
          <a:p>
            <a:pPr algn="l">
              <a:lnSpc>
                <a:spcPts val="419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422662" y="-271867"/>
            <a:ext cx="5153784" cy="2576892"/>
          </a:xfrm>
          <a:custGeom>
            <a:avLst/>
            <a:gdLst/>
            <a:ahLst/>
            <a:cxnLst/>
            <a:rect r="r" b="b" t="t" l="l"/>
            <a:pathLst>
              <a:path h="2576892" w="5153784">
                <a:moveTo>
                  <a:pt x="0" y="0"/>
                </a:moveTo>
                <a:lnTo>
                  <a:pt x="5153784" y="0"/>
                </a:lnTo>
                <a:lnTo>
                  <a:pt x="5153784" y="2576892"/>
                </a:lnTo>
                <a:lnTo>
                  <a:pt x="0" y="25768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057400" y="82296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2621968" y="8177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028700" y="643898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3851664" y="4336421"/>
            <a:ext cx="3935088" cy="2484025"/>
          </a:xfrm>
          <a:custGeom>
            <a:avLst/>
            <a:gdLst/>
            <a:ahLst/>
            <a:cxnLst/>
            <a:rect r="r" b="b" t="t" l="l"/>
            <a:pathLst>
              <a:path h="2484025" w="3935088">
                <a:moveTo>
                  <a:pt x="0" y="0"/>
                </a:moveTo>
                <a:lnTo>
                  <a:pt x="3935088" y="0"/>
                </a:lnTo>
                <a:lnTo>
                  <a:pt x="3935088" y="2484025"/>
                </a:lnTo>
                <a:lnTo>
                  <a:pt x="0" y="248402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1" id="11"/>
          <p:cNvSpPr/>
          <p:nvPr/>
        </p:nvSpPr>
        <p:spPr>
          <a:xfrm flipH="false" flipV="false" rot="0">
            <a:off x="9928428" y="4296017"/>
            <a:ext cx="4507908" cy="2524429"/>
          </a:xfrm>
          <a:custGeom>
            <a:avLst/>
            <a:gdLst/>
            <a:ahLst/>
            <a:cxnLst/>
            <a:rect r="r" b="b" t="t" l="l"/>
            <a:pathLst>
              <a:path h="2524429" w="4507908">
                <a:moveTo>
                  <a:pt x="0" y="0"/>
                </a:moveTo>
                <a:lnTo>
                  <a:pt x="4507908" y="0"/>
                </a:lnTo>
                <a:lnTo>
                  <a:pt x="4507908" y="2524429"/>
                </a:lnTo>
                <a:lnTo>
                  <a:pt x="0" y="2524429"/>
                </a:lnTo>
                <a:lnTo>
                  <a:pt x="0" y="0"/>
                </a:lnTo>
                <a:close/>
              </a:path>
            </a:pathLst>
          </a:custGeom>
          <a:blipFill>
            <a:blip r:embed="rId14"/>
            <a:stretch>
              <a:fillRect l="0" t="0" r="0" b="0"/>
            </a:stretch>
          </a:blipFill>
        </p:spPr>
      </p:sp>
      <p:sp>
        <p:nvSpPr>
          <p:cNvPr name="Freeform 12" id="12"/>
          <p:cNvSpPr/>
          <p:nvPr/>
        </p:nvSpPr>
        <p:spPr>
          <a:xfrm flipH="false" flipV="false" rot="0">
            <a:off x="7300978" y="6972846"/>
            <a:ext cx="4268421" cy="2840440"/>
          </a:xfrm>
          <a:custGeom>
            <a:avLst/>
            <a:gdLst/>
            <a:ahLst/>
            <a:cxnLst/>
            <a:rect r="r" b="b" t="t" l="l"/>
            <a:pathLst>
              <a:path h="2840440" w="4268421">
                <a:moveTo>
                  <a:pt x="0" y="0"/>
                </a:moveTo>
                <a:lnTo>
                  <a:pt x="4268421" y="0"/>
                </a:lnTo>
                <a:lnTo>
                  <a:pt x="4268421" y="2840440"/>
                </a:lnTo>
                <a:lnTo>
                  <a:pt x="0" y="2840440"/>
                </a:lnTo>
                <a:lnTo>
                  <a:pt x="0" y="0"/>
                </a:lnTo>
                <a:close/>
              </a:path>
            </a:pathLst>
          </a:custGeom>
          <a:blipFill>
            <a:blip r:embed="rId15"/>
            <a:stretch>
              <a:fillRect l="0" t="0" r="0" b="0"/>
            </a:stretch>
          </a:blipFill>
        </p:spPr>
      </p:sp>
      <p:sp>
        <p:nvSpPr>
          <p:cNvPr name="Freeform 13" id="13"/>
          <p:cNvSpPr/>
          <p:nvPr/>
        </p:nvSpPr>
        <p:spPr>
          <a:xfrm flipH="false" flipV="false" rot="0">
            <a:off x="7665011" y="7168510"/>
            <a:ext cx="1238022" cy="939349"/>
          </a:xfrm>
          <a:custGeom>
            <a:avLst/>
            <a:gdLst/>
            <a:ahLst/>
            <a:cxnLst/>
            <a:rect r="r" b="b" t="t" l="l"/>
            <a:pathLst>
              <a:path h="939349" w="1238022">
                <a:moveTo>
                  <a:pt x="0" y="0"/>
                </a:moveTo>
                <a:lnTo>
                  <a:pt x="1238022" y="0"/>
                </a:lnTo>
                <a:lnTo>
                  <a:pt x="1238022" y="939349"/>
                </a:lnTo>
                <a:lnTo>
                  <a:pt x="0" y="939349"/>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4" id="14"/>
          <p:cNvSpPr/>
          <p:nvPr/>
        </p:nvSpPr>
        <p:spPr>
          <a:xfrm flipH="false" flipV="false" rot="0">
            <a:off x="11509302" y="5322130"/>
            <a:ext cx="1613112" cy="472202"/>
          </a:xfrm>
          <a:custGeom>
            <a:avLst/>
            <a:gdLst/>
            <a:ahLst/>
            <a:cxnLst/>
            <a:rect r="r" b="b" t="t" l="l"/>
            <a:pathLst>
              <a:path h="472202" w="1613112">
                <a:moveTo>
                  <a:pt x="0" y="0"/>
                </a:moveTo>
                <a:lnTo>
                  <a:pt x="1613112" y="0"/>
                </a:lnTo>
                <a:lnTo>
                  <a:pt x="1613112" y="472202"/>
                </a:lnTo>
                <a:lnTo>
                  <a:pt x="0" y="472202"/>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TextBox 15" id="15"/>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6" id="16"/>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7" id="17"/>
          <p:cNvSpPr txBox="true"/>
          <p:nvPr/>
        </p:nvSpPr>
        <p:spPr>
          <a:xfrm rot="0">
            <a:off x="3851664" y="2202821"/>
            <a:ext cx="10584673" cy="8572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EXAMPLES</a:t>
            </a:r>
          </a:p>
        </p:txBody>
      </p:sp>
      <p:sp>
        <p:nvSpPr>
          <p:cNvPr name="TextBox 18" id="18"/>
          <p:cNvSpPr txBox="true"/>
          <p:nvPr/>
        </p:nvSpPr>
        <p:spPr>
          <a:xfrm rot="0">
            <a:off x="2272236" y="3260096"/>
            <a:ext cx="14325905" cy="88582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For example, a user clicking a button, hovering over a link, or typing in a text box are all events.</a:t>
            </a:r>
          </a:p>
        </p:txBody>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263257" y="-190542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805467" y="5450554"/>
            <a:ext cx="10155406" cy="10155406"/>
          </a:xfrm>
          <a:custGeom>
            <a:avLst/>
            <a:gdLst/>
            <a:ahLst/>
            <a:cxnLst/>
            <a:rect r="r" b="b" t="t" l="l"/>
            <a:pathLst>
              <a:path h="10155406" w="10155406">
                <a:moveTo>
                  <a:pt x="0" y="0"/>
                </a:moveTo>
                <a:lnTo>
                  <a:pt x="10155406" y="0"/>
                </a:lnTo>
                <a:lnTo>
                  <a:pt x="10155406" y="10155406"/>
                </a:lnTo>
                <a:lnTo>
                  <a:pt x="0" y="10155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845833" y="1971868"/>
            <a:ext cx="6343265" cy="6343265"/>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B41C9"/>
            </a:solidFill>
          </p:spPr>
        </p:sp>
      </p:grpSp>
      <p:grpSp>
        <p:nvGrpSpPr>
          <p:cNvPr name="Group 6" id="6"/>
          <p:cNvGrpSpPr>
            <a:grpSpLocks noChangeAspect="true"/>
          </p:cNvGrpSpPr>
          <p:nvPr/>
        </p:nvGrpSpPr>
        <p:grpSpPr>
          <a:xfrm rot="0">
            <a:off x="2182595" y="2308642"/>
            <a:ext cx="5669739" cy="5669717"/>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3B41C9"/>
            </a:solidFill>
            <a:ln w="12700">
              <a:solidFill>
                <a:srgbClr val="000000"/>
              </a:solidFill>
            </a:ln>
          </p:spPr>
        </p:sp>
      </p:grpSp>
      <p:sp>
        <p:nvSpPr>
          <p:cNvPr name="Freeform 8" id="8"/>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2" id="12"/>
          <p:cNvSpPr txBox="true"/>
          <p:nvPr/>
        </p:nvSpPr>
        <p:spPr>
          <a:xfrm rot="0">
            <a:off x="9144000" y="3794125"/>
            <a:ext cx="8694307" cy="2803525"/>
          </a:xfrm>
          <a:prstGeom prst="rect">
            <a:avLst/>
          </a:prstGeom>
        </p:spPr>
        <p:txBody>
          <a:bodyPr anchor="t" rtlCol="false" tIns="0" lIns="0" bIns="0" rIns="0">
            <a:spAutoFit/>
          </a:bodyPr>
          <a:lstStyle/>
          <a:p>
            <a:pPr algn="l">
              <a:lnSpc>
                <a:spcPts val="10999"/>
              </a:lnSpc>
            </a:pPr>
            <a:r>
              <a:rPr lang="en-US" sz="9999">
                <a:solidFill>
                  <a:srgbClr val="3B41C9"/>
                </a:solidFill>
                <a:latin typeface="Archive"/>
                <a:ea typeface="Archive"/>
                <a:cs typeface="Archive"/>
                <a:sym typeface="Archive"/>
              </a:rPr>
              <a:t>CODE EXPLANATION</a:t>
            </a:r>
          </a:p>
        </p:txBody>
      </p:sp>
      <p:sp>
        <p:nvSpPr>
          <p:cNvPr name="Freeform 13" id="13"/>
          <p:cNvSpPr/>
          <p:nvPr/>
        </p:nvSpPr>
        <p:spPr>
          <a:xfrm flipH="false" flipV="false" rot="-5400000">
            <a:off x="-514765" y="5143085"/>
            <a:ext cx="2059059" cy="1029529"/>
          </a:xfrm>
          <a:custGeom>
            <a:avLst/>
            <a:gdLst/>
            <a:ahLst/>
            <a:cxnLst/>
            <a:rect r="r" b="b" t="t" l="l"/>
            <a:pathLst>
              <a:path h="1029529" w="2059059">
                <a:moveTo>
                  <a:pt x="0" y="0"/>
                </a:moveTo>
                <a:lnTo>
                  <a:pt x="2059059" y="0"/>
                </a:lnTo>
                <a:lnTo>
                  <a:pt x="2059059" y="1029530"/>
                </a:lnTo>
                <a:lnTo>
                  <a:pt x="0" y="102953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4" id="14"/>
          <p:cNvSpPr/>
          <p:nvPr/>
        </p:nvSpPr>
        <p:spPr>
          <a:xfrm flipH="false" flipV="false" rot="0">
            <a:off x="16508822" y="3314469"/>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5" id="15"/>
          <p:cNvSpPr/>
          <p:nvPr/>
        </p:nvSpPr>
        <p:spPr>
          <a:xfrm flipH="false" flipV="false" rot="0">
            <a:off x="818597" y="90473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6" id="16"/>
          <p:cNvSpPr txBox="true"/>
          <p:nvPr/>
        </p:nvSpPr>
        <p:spPr>
          <a:xfrm rot="0">
            <a:off x="9203997" y="7889646"/>
            <a:ext cx="6084477" cy="356234"/>
          </a:xfrm>
          <a:prstGeom prst="rect">
            <a:avLst/>
          </a:prstGeom>
        </p:spPr>
        <p:txBody>
          <a:bodyPr anchor="t" rtlCol="false" tIns="0" lIns="0" bIns="0" rIns="0">
            <a:spAutoFit/>
          </a:bodyPr>
          <a:lstStyle/>
          <a:p>
            <a:pPr algn="l">
              <a:lnSpc>
                <a:spcPts val="2940"/>
              </a:lnSpc>
            </a:pPr>
            <a:r>
              <a:rPr lang="en-US" sz="2100" i="true">
                <a:solidFill>
                  <a:srgbClr val="F2BE40"/>
                </a:solidFill>
                <a:latin typeface="Montserrat Italics"/>
                <a:ea typeface="Montserrat Italics"/>
                <a:cs typeface="Montserrat Italics"/>
                <a:sym typeface="Montserrat Italics"/>
              </a:rPr>
              <a:t>Read More. . .</a:t>
            </a:r>
          </a:p>
        </p:txBody>
      </p:sp>
      <p:sp>
        <p:nvSpPr>
          <p:cNvPr name="TextBox 17" id="17"/>
          <p:cNvSpPr txBox="true"/>
          <p:nvPr/>
        </p:nvSpPr>
        <p:spPr>
          <a:xfrm rot="0">
            <a:off x="3007458" y="2939680"/>
            <a:ext cx="4020014" cy="3829138"/>
          </a:xfrm>
          <a:prstGeom prst="rect">
            <a:avLst/>
          </a:prstGeom>
        </p:spPr>
        <p:txBody>
          <a:bodyPr anchor="t" rtlCol="false" tIns="0" lIns="0" bIns="0" rIns="0">
            <a:spAutoFit/>
          </a:bodyPr>
          <a:lstStyle/>
          <a:p>
            <a:pPr algn="ctr">
              <a:lnSpc>
                <a:spcPts val="31238"/>
              </a:lnSpc>
            </a:pPr>
            <a:r>
              <a:rPr lang="en-US" sz="22313">
                <a:solidFill>
                  <a:srgbClr val="FFFFFF"/>
                </a:solidFill>
                <a:latin typeface="Montserrat Classic"/>
                <a:ea typeface="Montserrat Classic"/>
                <a:cs typeface="Montserrat Classic"/>
                <a:sym typeface="Montserrat Classic"/>
              </a:rPr>
              <a:t>03</a:t>
            </a:r>
          </a:p>
        </p:txBody>
      </p:sp>
    </p:spTree>
  </p:cSld>
  <p:clrMapOvr>
    <a:masterClrMapping/>
  </p:clrMapOvr>
</p:sld>
</file>

<file path=ppt/slides/slide5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1276745" y="5424647"/>
            <a:ext cx="10181313" cy="10181313"/>
          </a:xfrm>
          <a:custGeom>
            <a:avLst/>
            <a:gdLst/>
            <a:ahLst/>
            <a:cxnLst/>
            <a:rect r="r" b="b" t="t" l="l"/>
            <a:pathLst>
              <a:path h="10181313" w="10181313">
                <a:moveTo>
                  <a:pt x="0" y="0"/>
                </a:moveTo>
                <a:lnTo>
                  <a:pt x="10181314" y="0"/>
                </a:lnTo>
                <a:lnTo>
                  <a:pt x="10181314" y="10181313"/>
                </a:lnTo>
                <a:lnTo>
                  <a:pt x="0" y="1018131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9144000" y="9430736"/>
            <a:ext cx="1674107" cy="1674107"/>
          </a:xfrm>
          <a:custGeom>
            <a:avLst/>
            <a:gdLst/>
            <a:ahLst/>
            <a:cxnLst/>
            <a:rect r="r" b="b" t="t" l="l"/>
            <a:pathLst>
              <a:path h="1674107" w="1674107">
                <a:moveTo>
                  <a:pt x="0" y="0"/>
                </a:moveTo>
                <a:lnTo>
                  <a:pt x="1674107" y="0"/>
                </a:lnTo>
                <a:lnTo>
                  <a:pt x="1674107" y="1674108"/>
                </a:lnTo>
                <a:lnTo>
                  <a:pt x="0" y="167410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true" flipV="false" rot="0">
            <a:off x="0"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true" flipV="false" rot="0">
            <a:off x="559709" y="8100527"/>
            <a:ext cx="1712527" cy="1712527"/>
          </a:xfrm>
          <a:custGeom>
            <a:avLst/>
            <a:gdLst/>
            <a:ahLst/>
            <a:cxnLst/>
            <a:rect r="r" b="b" t="t" l="l"/>
            <a:pathLst>
              <a:path h="1712527" w="1712527">
                <a:moveTo>
                  <a:pt x="1712527" y="0"/>
                </a:moveTo>
                <a:lnTo>
                  <a:pt x="0" y="0"/>
                </a:lnTo>
                <a:lnTo>
                  <a:pt x="0" y="1712528"/>
                </a:lnTo>
                <a:lnTo>
                  <a:pt x="1712527" y="1712528"/>
                </a:lnTo>
                <a:lnTo>
                  <a:pt x="1712527"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0" id="10"/>
          <p:cNvSpPr/>
          <p:nvPr/>
        </p:nvSpPr>
        <p:spPr>
          <a:xfrm flipH="false" flipV="false" rot="0">
            <a:off x="12138971" y="1481672"/>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1" id="11"/>
          <p:cNvSpPr/>
          <p:nvPr/>
        </p:nvSpPr>
        <p:spPr>
          <a:xfrm flipH="false" flipV="false" rot="0">
            <a:off x="856264" y="5983779"/>
            <a:ext cx="387272" cy="387272"/>
          </a:xfrm>
          <a:custGeom>
            <a:avLst/>
            <a:gdLst/>
            <a:ahLst/>
            <a:cxnLst/>
            <a:rect r="r" b="b" t="t" l="l"/>
            <a:pathLst>
              <a:path h="387272" w="387272">
                <a:moveTo>
                  <a:pt x="0" y="0"/>
                </a:moveTo>
                <a:lnTo>
                  <a:pt x="387272" y="0"/>
                </a:lnTo>
                <a:lnTo>
                  <a:pt x="387272" y="387272"/>
                </a:lnTo>
                <a:lnTo>
                  <a:pt x="0" y="387272"/>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2" id="12"/>
          <p:cNvSpPr/>
          <p:nvPr/>
        </p:nvSpPr>
        <p:spPr>
          <a:xfrm flipH="false" flipV="false" rot="0">
            <a:off x="8289462" y="2709258"/>
            <a:ext cx="9998538" cy="6549042"/>
          </a:xfrm>
          <a:custGeom>
            <a:avLst/>
            <a:gdLst/>
            <a:ahLst/>
            <a:cxnLst/>
            <a:rect r="r" b="b" t="t" l="l"/>
            <a:pathLst>
              <a:path h="6549042" w="9998538">
                <a:moveTo>
                  <a:pt x="0" y="0"/>
                </a:moveTo>
                <a:lnTo>
                  <a:pt x="9998538" y="0"/>
                </a:lnTo>
                <a:lnTo>
                  <a:pt x="9998538" y="6549042"/>
                </a:lnTo>
                <a:lnTo>
                  <a:pt x="0" y="6549042"/>
                </a:lnTo>
                <a:lnTo>
                  <a:pt x="0" y="0"/>
                </a:lnTo>
                <a:close/>
              </a:path>
            </a:pathLst>
          </a:custGeom>
          <a:blipFill>
            <a:blip r:embed="rId18"/>
            <a:stretch>
              <a:fillRect l="0" t="0" r="0" b="0"/>
            </a:stretch>
          </a:blipFill>
        </p:spPr>
      </p:sp>
      <p:sp>
        <p:nvSpPr>
          <p:cNvPr name="TextBox 13" id="13"/>
          <p:cNvSpPr txBox="true"/>
          <p:nvPr/>
        </p:nvSpPr>
        <p:spPr>
          <a:xfrm rot="0">
            <a:off x="2129518" y="3602652"/>
            <a:ext cx="9255173" cy="1506855"/>
          </a:xfrm>
          <a:prstGeom prst="rect">
            <a:avLst/>
          </a:prstGeom>
        </p:spPr>
        <p:txBody>
          <a:bodyPr anchor="t" rtlCol="false" tIns="0" lIns="0" bIns="0" rIns="0">
            <a:spAutoFit/>
          </a:bodyPr>
          <a:lstStyle/>
          <a:p>
            <a:pPr algn="l">
              <a:lnSpc>
                <a:spcPts val="11160"/>
              </a:lnSpc>
            </a:pPr>
            <a:r>
              <a:rPr lang="en-US" sz="12000">
                <a:solidFill>
                  <a:srgbClr val="3B41C9"/>
                </a:solidFill>
                <a:latin typeface="Archive"/>
                <a:ea typeface="Archive"/>
                <a:cs typeface="Archive"/>
                <a:sym typeface="Archive"/>
              </a:rPr>
              <a:t>THANK YOU</a:t>
            </a:r>
          </a:p>
        </p:txBody>
      </p:sp>
      <p:sp>
        <p:nvSpPr>
          <p:cNvPr name="TextBox 14" id="14"/>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422662" y="-271867"/>
            <a:ext cx="5153784" cy="2576892"/>
          </a:xfrm>
          <a:custGeom>
            <a:avLst/>
            <a:gdLst/>
            <a:ahLst/>
            <a:cxnLst/>
            <a:rect r="r" b="b" t="t" l="l"/>
            <a:pathLst>
              <a:path h="2576892" w="5153784">
                <a:moveTo>
                  <a:pt x="0" y="0"/>
                </a:moveTo>
                <a:lnTo>
                  <a:pt x="5153784" y="0"/>
                </a:lnTo>
                <a:lnTo>
                  <a:pt x="5153784" y="2576892"/>
                </a:lnTo>
                <a:lnTo>
                  <a:pt x="0" y="25768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4" id="4"/>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2057400" y="82296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2621968" y="8177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028700" y="6438985"/>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2" id="12"/>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3" id="13"/>
          <p:cNvSpPr/>
          <p:nvPr/>
        </p:nvSpPr>
        <p:spPr>
          <a:xfrm flipH="false" flipV="false" rot="0">
            <a:off x="6587442" y="7024912"/>
            <a:ext cx="4578715" cy="2466890"/>
          </a:xfrm>
          <a:custGeom>
            <a:avLst/>
            <a:gdLst/>
            <a:ahLst/>
            <a:cxnLst/>
            <a:rect r="r" b="b" t="t" l="l"/>
            <a:pathLst>
              <a:path h="2466890" w="4578715">
                <a:moveTo>
                  <a:pt x="0" y="0"/>
                </a:moveTo>
                <a:lnTo>
                  <a:pt x="4578715" y="0"/>
                </a:lnTo>
                <a:lnTo>
                  <a:pt x="4578715" y="2466889"/>
                </a:lnTo>
                <a:lnTo>
                  <a:pt x="0" y="2466889"/>
                </a:lnTo>
                <a:lnTo>
                  <a:pt x="0" y="0"/>
                </a:lnTo>
                <a:close/>
              </a:path>
            </a:pathLst>
          </a:custGeom>
          <a:blipFill>
            <a:blip r:embed="rId14"/>
            <a:stretch>
              <a:fillRect l="-27253" t="0" r="-43206" b="0"/>
            </a:stretch>
          </a:blipFill>
        </p:spPr>
      </p:sp>
      <p:sp>
        <p:nvSpPr>
          <p:cNvPr name="Freeform 14" id="14"/>
          <p:cNvSpPr/>
          <p:nvPr/>
        </p:nvSpPr>
        <p:spPr>
          <a:xfrm flipH="false" flipV="false" rot="0">
            <a:off x="3055251" y="4186718"/>
            <a:ext cx="4929276" cy="2674132"/>
          </a:xfrm>
          <a:custGeom>
            <a:avLst/>
            <a:gdLst/>
            <a:ahLst/>
            <a:cxnLst/>
            <a:rect r="r" b="b" t="t" l="l"/>
            <a:pathLst>
              <a:path h="2674132" w="4929276">
                <a:moveTo>
                  <a:pt x="0" y="0"/>
                </a:moveTo>
                <a:lnTo>
                  <a:pt x="4929276" y="0"/>
                </a:lnTo>
                <a:lnTo>
                  <a:pt x="4929276" y="2674132"/>
                </a:lnTo>
                <a:lnTo>
                  <a:pt x="0" y="2674132"/>
                </a:lnTo>
                <a:lnTo>
                  <a:pt x="0" y="0"/>
                </a:lnTo>
                <a:close/>
              </a:path>
            </a:pathLst>
          </a:custGeom>
          <a:blipFill>
            <a:blip r:embed="rId15"/>
            <a:stretch>
              <a:fillRect l="0" t="0" r="0" b="0"/>
            </a:stretch>
          </a:blipFill>
        </p:spPr>
      </p:sp>
      <p:sp>
        <p:nvSpPr>
          <p:cNvPr name="Freeform 15" id="15"/>
          <p:cNvSpPr/>
          <p:nvPr/>
        </p:nvSpPr>
        <p:spPr>
          <a:xfrm flipH="false" flipV="false" rot="1585708">
            <a:off x="7792654" y="4285940"/>
            <a:ext cx="314414" cy="301129"/>
          </a:xfrm>
          <a:custGeom>
            <a:avLst/>
            <a:gdLst/>
            <a:ahLst/>
            <a:cxnLst/>
            <a:rect r="r" b="b" t="t" l="l"/>
            <a:pathLst>
              <a:path h="301129" w="314414">
                <a:moveTo>
                  <a:pt x="0" y="0"/>
                </a:moveTo>
                <a:lnTo>
                  <a:pt x="314414" y="0"/>
                </a:lnTo>
                <a:lnTo>
                  <a:pt x="314414" y="301129"/>
                </a:lnTo>
                <a:lnTo>
                  <a:pt x="0" y="301129"/>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pic>
        <p:nvPicPr>
          <p:cNvPr name="Picture 16" id="16"/>
          <p:cNvPicPr>
            <a:picLocks noChangeAspect="true"/>
          </p:cNvPicPr>
          <p:nvPr/>
        </p:nvPicPr>
        <p:blipFill>
          <a:blip r:embed="rId18"/>
          <a:srcRect l="0" t="0" r="0" b="0"/>
          <a:stretch>
            <a:fillRect/>
          </a:stretch>
        </p:blipFill>
        <p:spPr>
          <a:xfrm flipH="false" flipV="false" rot="0">
            <a:off x="7618795" y="4186718"/>
            <a:ext cx="662131" cy="400589"/>
          </a:xfrm>
          <a:prstGeom prst="rect">
            <a:avLst/>
          </a:prstGeom>
        </p:spPr>
      </p:pic>
      <p:sp>
        <p:nvSpPr>
          <p:cNvPr name="Freeform 17" id="17"/>
          <p:cNvSpPr/>
          <p:nvPr/>
        </p:nvSpPr>
        <p:spPr>
          <a:xfrm flipH="false" flipV="false" rot="2815672">
            <a:off x="8556968" y="4824503"/>
            <a:ext cx="1222964" cy="1286611"/>
          </a:xfrm>
          <a:custGeom>
            <a:avLst/>
            <a:gdLst/>
            <a:ahLst/>
            <a:cxnLst/>
            <a:rect r="r" b="b" t="t" l="l"/>
            <a:pathLst>
              <a:path h="1286611" w="1222964">
                <a:moveTo>
                  <a:pt x="0" y="0"/>
                </a:moveTo>
                <a:lnTo>
                  <a:pt x="1222964" y="0"/>
                </a:lnTo>
                <a:lnTo>
                  <a:pt x="1222964" y="1286611"/>
                </a:lnTo>
                <a:lnTo>
                  <a:pt x="0" y="1286611"/>
                </a:lnTo>
                <a:lnTo>
                  <a:pt x="0" y="0"/>
                </a:lnTo>
                <a:close/>
              </a:path>
            </a:pathLst>
          </a:custGeom>
          <a:blipFill>
            <a:blip r:embed="rId19">
              <a:extLst>
                <a:ext uri="{96DAC541-7B7A-43D3-8B79-37D633B846F1}">
                  <asvg:svgBlip xmlns:asvg="http://schemas.microsoft.com/office/drawing/2016/SVG/main" r:embed="rId20"/>
                </a:ext>
              </a:extLst>
            </a:blip>
            <a:stretch>
              <a:fillRect l="0" t="0" r="0" b="0"/>
            </a:stretch>
          </a:blipFill>
        </p:spPr>
      </p:sp>
      <p:sp>
        <p:nvSpPr>
          <p:cNvPr name="Freeform 18" id="18"/>
          <p:cNvSpPr/>
          <p:nvPr/>
        </p:nvSpPr>
        <p:spPr>
          <a:xfrm flipH="false" flipV="false" rot="0">
            <a:off x="10339780" y="4479367"/>
            <a:ext cx="5285559" cy="1976882"/>
          </a:xfrm>
          <a:custGeom>
            <a:avLst/>
            <a:gdLst/>
            <a:ahLst/>
            <a:cxnLst/>
            <a:rect r="r" b="b" t="t" l="l"/>
            <a:pathLst>
              <a:path h="1976882" w="5285559">
                <a:moveTo>
                  <a:pt x="0" y="0"/>
                </a:moveTo>
                <a:lnTo>
                  <a:pt x="5285560" y="0"/>
                </a:lnTo>
                <a:lnTo>
                  <a:pt x="5285560" y="1976883"/>
                </a:lnTo>
                <a:lnTo>
                  <a:pt x="0" y="1976883"/>
                </a:lnTo>
                <a:lnTo>
                  <a:pt x="0" y="0"/>
                </a:lnTo>
                <a:close/>
              </a:path>
            </a:pathLst>
          </a:custGeom>
          <a:blipFill>
            <a:blip r:embed="rId21"/>
            <a:stretch>
              <a:fillRect l="0" t="0" r="0" b="0"/>
            </a:stretch>
          </a:blipFill>
        </p:spPr>
      </p:sp>
      <p:sp>
        <p:nvSpPr>
          <p:cNvPr name="Freeform 19" id="19"/>
          <p:cNvSpPr/>
          <p:nvPr/>
        </p:nvSpPr>
        <p:spPr>
          <a:xfrm flipH="false" flipV="false" rot="0">
            <a:off x="8157652" y="7365178"/>
            <a:ext cx="1010798" cy="893178"/>
          </a:xfrm>
          <a:custGeom>
            <a:avLst/>
            <a:gdLst/>
            <a:ahLst/>
            <a:cxnLst/>
            <a:rect r="r" b="b" t="t" l="l"/>
            <a:pathLst>
              <a:path h="893178" w="1010798">
                <a:moveTo>
                  <a:pt x="0" y="0"/>
                </a:moveTo>
                <a:lnTo>
                  <a:pt x="1010798" y="0"/>
                </a:lnTo>
                <a:lnTo>
                  <a:pt x="1010798" y="893178"/>
                </a:lnTo>
                <a:lnTo>
                  <a:pt x="0" y="893178"/>
                </a:lnTo>
                <a:lnTo>
                  <a:pt x="0" y="0"/>
                </a:lnTo>
                <a:close/>
              </a:path>
            </a:pathLst>
          </a:custGeom>
          <a:blipFill>
            <a:blip r:embed="rId22">
              <a:extLst>
                <a:ext uri="{96DAC541-7B7A-43D3-8B79-37D633B846F1}">
                  <asvg:svgBlip xmlns:asvg="http://schemas.microsoft.com/office/drawing/2016/SVG/main" r:embed="rId23"/>
                </a:ext>
              </a:extLst>
            </a:blip>
            <a:stretch>
              <a:fillRect l="0" t="0" r="0" b="0"/>
            </a:stretch>
          </a:blipFill>
        </p:spPr>
      </p:sp>
      <p:sp>
        <p:nvSpPr>
          <p:cNvPr name="TextBox 20" id="20"/>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21" id="21"/>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22" id="22"/>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23" id="23"/>
          <p:cNvSpPr txBox="true"/>
          <p:nvPr/>
        </p:nvSpPr>
        <p:spPr>
          <a:xfrm rot="0">
            <a:off x="3851664" y="2202821"/>
            <a:ext cx="10584673" cy="8572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EXAMPLES</a:t>
            </a:r>
          </a:p>
        </p:txBody>
      </p:sp>
      <p:sp>
        <p:nvSpPr>
          <p:cNvPr name="TextBox 24" id="24"/>
          <p:cNvSpPr txBox="true"/>
          <p:nvPr/>
        </p:nvSpPr>
        <p:spPr>
          <a:xfrm rot="0">
            <a:off x="2272236" y="3069596"/>
            <a:ext cx="14577648" cy="885825"/>
          </a:xfrm>
          <a:prstGeom prst="rect">
            <a:avLst/>
          </a:prstGeom>
        </p:spPr>
        <p:txBody>
          <a:bodyPr anchor="t" rtlCol="false" tIns="0" lIns="0" bIns="0" rIns="0">
            <a:spAutoFit/>
          </a:bodyPr>
          <a:lstStyle/>
          <a:p>
            <a:pPr algn="l">
              <a:lnSpc>
                <a:spcPts val="3599"/>
              </a:lnSpc>
              <a:spcBef>
                <a:spcPct val="0"/>
              </a:spcBef>
            </a:pPr>
            <a:r>
              <a:rPr lang="en-US" sz="2999">
                <a:solidFill>
                  <a:srgbClr val="000000"/>
                </a:solidFill>
                <a:latin typeface="Montserrat"/>
                <a:ea typeface="Montserrat"/>
                <a:cs typeface="Montserrat"/>
                <a:sym typeface="Montserrat"/>
              </a:rPr>
              <a:t>For example, when a button is clicked, you might want to display a message or change some data on the page.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pic>
        <p:nvPicPr>
          <p:cNvPr name="Picture 14" id="14"/>
          <p:cNvPicPr>
            <a:picLocks noChangeAspect="true"/>
          </p:cNvPicPr>
          <p:nvPr/>
        </p:nvPicPr>
        <p:blipFill>
          <a:blip r:embed="rId16"/>
          <a:srcRect l="0" t="0" r="0" b="0"/>
          <a:stretch>
            <a:fillRect/>
          </a:stretch>
        </p:blipFill>
        <p:spPr>
          <a:xfrm flipH="false" flipV="false" rot="0">
            <a:off x="12234716" y="3276098"/>
            <a:ext cx="1220586" cy="1341304"/>
          </a:xfrm>
          <a:prstGeom prst="rect">
            <a:avLst/>
          </a:prstGeom>
        </p:spPr>
      </p:pic>
      <p:sp>
        <p:nvSpPr>
          <p:cNvPr name="Freeform 15" id="15"/>
          <p:cNvSpPr/>
          <p:nvPr/>
        </p:nvSpPr>
        <p:spPr>
          <a:xfrm flipH="false" flipV="false" rot="0">
            <a:off x="3435692" y="4155137"/>
            <a:ext cx="1976726" cy="1976726"/>
          </a:xfrm>
          <a:custGeom>
            <a:avLst/>
            <a:gdLst/>
            <a:ahLst/>
            <a:cxnLst/>
            <a:rect r="r" b="b" t="t" l="l"/>
            <a:pathLst>
              <a:path h="1976726" w="1976726">
                <a:moveTo>
                  <a:pt x="0" y="0"/>
                </a:moveTo>
                <a:lnTo>
                  <a:pt x="1976725" y="0"/>
                </a:lnTo>
                <a:lnTo>
                  <a:pt x="1976725" y="1976726"/>
                </a:lnTo>
                <a:lnTo>
                  <a:pt x="0" y="1976726"/>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Freeform 16" id="16"/>
          <p:cNvSpPr/>
          <p:nvPr/>
        </p:nvSpPr>
        <p:spPr>
          <a:xfrm flipH="false" flipV="false" rot="0">
            <a:off x="6218276" y="4254185"/>
            <a:ext cx="1346509" cy="1916106"/>
          </a:xfrm>
          <a:custGeom>
            <a:avLst/>
            <a:gdLst/>
            <a:ahLst/>
            <a:cxnLst/>
            <a:rect r="r" b="b" t="t" l="l"/>
            <a:pathLst>
              <a:path h="1916106" w="1346509">
                <a:moveTo>
                  <a:pt x="0" y="0"/>
                </a:moveTo>
                <a:lnTo>
                  <a:pt x="1346509" y="0"/>
                </a:lnTo>
                <a:lnTo>
                  <a:pt x="1346509" y="1916106"/>
                </a:lnTo>
                <a:lnTo>
                  <a:pt x="0" y="1916106"/>
                </a:lnTo>
                <a:lnTo>
                  <a:pt x="0" y="0"/>
                </a:lnTo>
                <a:close/>
              </a:path>
            </a:pathLst>
          </a:custGeom>
          <a:blipFill>
            <a:blip r:embed="rId19">
              <a:extLst>
                <a:ext uri="{96DAC541-7B7A-43D3-8B79-37D633B846F1}">
                  <asvg:svgBlip xmlns:asvg="http://schemas.microsoft.com/office/drawing/2016/SVG/main" r:embed="rId20"/>
                </a:ext>
              </a:extLst>
            </a:blip>
            <a:stretch>
              <a:fillRect l="0" t="0" r="0" b="0"/>
            </a:stretch>
          </a:blipFill>
        </p:spPr>
      </p:sp>
      <p:sp>
        <p:nvSpPr>
          <p:cNvPr name="Freeform 17" id="17"/>
          <p:cNvSpPr/>
          <p:nvPr/>
        </p:nvSpPr>
        <p:spPr>
          <a:xfrm flipH="false" flipV="false" rot="0">
            <a:off x="13762663" y="3413090"/>
            <a:ext cx="1075139" cy="1067320"/>
          </a:xfrm>
          <a:custGeom>
            <a:avLst/>
            <a:gdLst/>
            <a:ahLst/>
            <a:cxnLst/>
            <a:rect r="r" b="b" t="t" l="l"/>
            <a:pathLst>
              <a:path h="1067320" w="1075139">
                <a:moveTo>
                  <a:pt x="0" y="0"/>
                </a:moveTo>
                <a:lnTo>
                  <a:pt x="1075139" y="0"/>
                </a:lnTo>
                <a:lnTo>
                  <a:pt x="1075139" y="1067320"/>
                </a:lnTo>
                <a:lnTo>
                  <a:pt x="0" y="1067320"/>
                </a:lnTo>
                <a:lnTo>
                  <a:pt x="0" y="0"/>
                </a:lnTo>
                <a:close/>
              </a:path>
            </a:pathLst>
          </a:custGeom>
          <a:blipFill>
            <a:blip r:embed="rId21">
              <a:extLst>
                <a:ext uri="{96DAC541-7B7A-43D3-8B79-37D633B846F1}">
                  <asvg:svgBlip xmlns:asvg="http://schemas.microsoft.com/office/drawing/2016/SVG/main" r:embed="rId22"/>
                </a:ext>
              </a:extLst>
            </a:blip>
            <a:stretch>
              <a:fillRect l="0" t="0" r="0" b="0"/>
            </a:stretch>
          </a:blipFill>
        </p:spPr>
      </p:sp>
      <p:sp>
        <p:nvSpPr>
          <p:cNvPr name="Freeform 18" id="18"/>
          <p:cNvSpPr/>
          <p:nvPr/>
        </p:nvSpPr>
        <p:spPr>
          <a:xfrm flipH="false" flipV="false" rot="0">
            <a:off x="10308272" y="5768885"/>
            <a:ext cx="2536738" cy="1688084"/>
          </a:xfrm>
          <a:custGeom>
            <a:avLst/>
            <a:gdLst/>
            <a:ahLst/>
            <a:cxnLst/>
            <a:rect r="r" b="b" t="t" l="l"/>
            <a:pathLst>
              <a:path h="1688084" w="2536738">
                <a:moveTo>
                  <a:pt x="0" y="0"/>
                </a:moveTo>
                <a:lnTo>
                  <a:pt x="2536737" y="0"/>
                </a:lnTo>
                <a:lnTo>
                  <a:pt x="2536737" y="1688084"/>
                </a:lnTo>
                <a:lnTo>
                  <a:pt x="0" y="1688084"/>
                </a:lnTo>
                <a:lnTo>
                  <a:pt x="0" y="0"/>
                </a:lnTo>
                <a:close/>
              </a:path>
            </a:pathLst>
          </a:custGeom>
          <a:blipFill>
            <a:blip r:embed="rId23"/>
            <a:stretch>
              <a:fillRect l="0" t="0" r="0" b="0"/>
            </a:stretch>
          </a:blipFill>
        </p:spPr>
      </p:sp>
      <p:sp>
        <p:nvSpPr>
          <p:cNvPr name="Freeform 19" id="19"/>
          <p:cNvSpPr/>
          <p:nvPr/>
        </p:nvSpPr>
        <p:spPr>
          <a:xfrm flipH="false" flipV="false" rot="0">
            <a:off x="13434346" y="5577346"/>
            <a:ext cx="2563318" cy="2071161"/>
          </a:xfrm>
          <a:custGeom>
            <a:avLst/>
            <a:gdLst/>
            <a:ahLst/>
            <a:cxnLst/>
            <a:rect r="r" b="b" t="t" l="l"/>
            <a:pathLst>
              <a:path h="2071161" w="2563318">
                <a:moveTo>
                  <a:pt x="0" y="0"/>
                </a:moveTo>
                <a:lnTo>
                  <a:pt x="2563317" y="0"/>
                </a:lnTo>
                <a:lnTo>
                  <a:pt x="2563317" y="2071161"/>
                </a:lnTo>
                <a:lnTo>
                  <a:pt x="0" y="2071161"/>
                </a:lnTo>
                <a:lnTo>
                  <a:pt x="0" y="0"/>
                </a:lnTo>
                <a:close/>
              </a:path>
            </a:pathLst>
          </a:custGeom>
          <a:blipFill>
            <a:blip r:embed="rId24"/>
            <a:stretch>
              <a:fillRect l="0" t="0" r="0" b="0"/>
            </a:stretch>
          </a:blipFill>
        </p:spPr>
      </p:sp>
      <p:sp>
        <p:nvSpPr>
          <p:cNvPr name="Freeform 20" id="20"/>
          <p:cNvSpPr/>
          <p:nvPr/>
        </p:nvSpPr>
        <p:spPr>
          <a:xfrm flipH="false" flipV="false" rot="0">
            <a:off x="4424055" y="7224305"/>
            <a:ext cx="2914553" cy="1646722"/>
          </a:xfrm>
          <a:custGeom>
            <a:avLst/>
            <a:gdLst/>
            <a:ahLst/>
            <a:cxnLst/>
            <a:rect r="r" b="b" t="t" l="l"/>
            <a:pathLst>
              <a:path h="1646722" w="2914553">
                <a:moveTo>
                  <a:pt x="0" y="0"/>
                </a:moveTo>
                <a:lnTo>
                  <a:pt x="2914553" y="0"/>
                </a:lnTo>
                <a:lnTo>
                  <a:pt x="2914553" y="1646723"/>
                </a:lnTo>
                <a:lnTo>
                  <a:pt x="0" y="1646723"/>
                </a:lnTo>
                <a:lnTo>
                  <a:pt x="0" y="0"/>
                </a:lnTo>
                <a:close/>
              </a:path>
            </a:pathLst>
          </a:custGeom>
          <a:blipFill>
            <a:blip r:embed="rId25">
              <a:extLst>
                <a:ext uri="{96DAC541-7B7A-43D3-8B79-37D633B846F1}">
                  <asvg:svgBlip xmlns:asvg="http://schemas.microsoft.com/office/drawing/2016/SVG/main" r:embed="rId26"/>
                </a:ext>
              </a:extLst>
            </a:blip>
            <a:stretch>
              <a:fillRect l="0" t="0" r="0" b="0"/>
            </a:stretch>
          </a:blipFill>
        </p:spPr>
      </p:sp>
      <p:sp>
        <p:nvSpPr>
          <p:cNvPr name="Freeform 21" id="21"/>
          <p:cNvSpPr/>
          <p:nvPr/>
        </p:nvSpPr>
        <p:spPr>
          <a:xfrm flipH="false" flipV="false" rot="0">
            <a:off x="10308272" y="8471964"/>
            <a:ext cx="2017598" cy="2021273"/>
          </a:xfrm>
          <a:custGeom>
            <a:avLst/>
            <a:gdLst/>
            <a:ahLst/>
            <a:cxnLst/>
            <a:rect r="r" b="b" t="t" l="l"/>
            <a:pathLst>
              <a:path h="2021273" w="2017598">
                <a:moveTo>
                  <a:pt x="0" y="0"/>
                </a:moveTo>
                <a:lnTo>
                  <a:pt x="2017597" y="0"/>
                </a:lnTo>
                <a:lnTo>
                  <a:pt x="2017597" y="2021273"/>
                </a:lnTo>
                <a:lnTo>
                  <a:pt x="0" y="2021273"/>
                </a:lnTo>
                <a:lnTo>
                  <a:pt x="0" y="0"/>
                </a:lnTo>
                <a:close/>
              </a:path>
            </a:pathLst>
          </a:custGeom>
          <a:blipFill>
            <a:blip r:embed="rId27">
              <a:extLst>
                <a:ext uri="{96DAC541-7B7A-43D3-8B79-37D633B846F1}">
                  <asvg:svgBlip xmlns:asvg="http://schemas.microsoft.com/office/drawing/2016/SVG/main" r:embed="rId28"/>
                </a:ext>
              </a:extLst>
            </a:blip>
            <a:stretch>
              <a:fillRect l="0" t="0" r="0" b="0"/>
            </a:stretch>
          </a:blipFill>
        </p:spPr>
      </p:sp>
      <p:sp>
        <p:nvSpPr>
          <p:cNvPr name="Freeform 22" id="22"/>
          <p:cNvSpPr/>
          <p:nvPr/>
        </p:nvSpPr>
        <p:spPr>
          <a:xfrm flipH="false" flipV="false" rot="0">
            <a:off x="13059294" y="8510064"/>
            <a:ext cx="1414757" cy="1637924"/>
          </a:xfrm>
          <a:custGeom>
            <a:avLst/>
            <a:gdLst/>
            <a:ahLst/>
            <a:cxnLst/>
            <a:rect r="r" b="b" t="t" l="l"/>
            <a:pathLst>
              <a:path h="1637924" w="1414757">
                <a:moveTo>
                  <a:pt x="0" y="0"/>
                </a:moveTo>
                <a:lnTo>
                  <a:pt x="1414758" y="0"/>
                </a:lnTo>
                <a:lnTo>
                  <a:pt x="1414758" y="1637924"/>
                </a:lnTo>
                <a:lnTo>
                  <a:pt x="0" y="1637924"/>
                </a:lnTo>
                <a:lnTo>
                  <a:pt x="0" y="0"/>
                </a:lnTo>
                <a:close/>
              </a:path>
            </a:pathLst>
          </a:custGeom>
          <a:blipFill>
            <a:blip r:embed="rId29"/>
            <a:stretch>
              <a:fillRect l="0" t="0" r="0" b="0"/>
            </a:stretch>
          </a:blipFill>
        </p:spPr>
      </p:sp>
      <p:sp>
        <p:nvSpPr>
          <p:cNvPr name="TextBox 23" id="23"/>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24" id="24"/>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25" id="25"/>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26" id="26"/>
          <p:cNvSpPr txBox="true"/>
          <p:nvPr/>
        </p:nvSpPr>
        <p:spPr>
          <a:xfrm rot="0">
            <a:off x="3851664" y="2202821"/>
            <a:ext cx="10584673" cy="857250"/>
          </a:xfrm>
          <a:prstGeom prst="rect">
            <a:avLst/>
          </a:prstGeom>
        </p:spPr>
        <p:txBody>
          <a:bodyPr anchor="t" rtlCol="false" tIns="0" lIns="0" bIns="0" rIns="0">
            <a:spAutoFit/>
          </a:bodyPr>
          <a:lstStyle/>
          <a:p>
            <a:pPr algn="ctr">
              <a:lnSpc>
                <a:spcPts val="6600"/>
              </a:lnSpc>
            </a:pPr>
            <a:r>
              <a:rPr lang="en-US" sz="6000">
                <a:solidFill>
                  <a:srgbClr val="3B41C9"/>
                </a:solidFill>
                <a:latin typeface="Archive"/>
                <a:ea typeface="Archive"/>
                <a:cs typeface="Archive"/>
                <a:sym typeface="Archive"/>
              </a:rPr>
              <a:t>TYPES OF EVENTS</a:t>
            </a:r>
          </a:p>
        </p:txBody>
      </p:sp>
      <p:sp>
        <p:nvSpPr>
          <p:cNvPr name="TextBox 27" id="27"/>
          <p:cNvSpPr txBox="true"/>
          <p:nvPr/>
        </p:nvSpPr>
        <p:spPr>
          <a:xfrm rot="0">
            <a:off x="2691122" y="3707771"/>
            <a:ext cx="8701385" cy="342900"/>
          </a:xfrm>
          <a:prstGeom prst="rect">
            <a:avLst/>
          </a:prstGeom>
        </p:spPr>
        <p:txBody>
          <a:bodyPr anchor="t" rtlCol="false" tIns="0" lIns="0" bIns="0" rIns="0">
            <a:spAutoFit/>
          </a:bodyPr>
          <a:lstStyle/>
          <a:p>
            <a:pPr algn="l" marL="496567" indent="-248284" lvl="1">
              <a:lnSpc>
                <a:spcPts val="2759"/>
              </a:lnSpc>
              <a:spcBef>
                <a:spcPct val="0"/>
              </a:spcBef>
              <a:buFont typeface="Arial"/>
              <a:buChar char="•"/>
            </a:pPr>
            <a:r>
              <a:rPr lang="en-US" sz="2299">
                <a:solidFill>
                  <a:srgbClr val="000000"/>
                </a:solidFill>
                <a:latin typeface="Montserrat"/>
                <a:ea typeface="Montserrat"/>
                <a:cs typeface="Montserrat"/>
                <a:sym typeface="Montserrat"/>
              </a:rPr>
              <a:t>Mouse Events: click, dblclick, mouseover, mouseout, etc.</a:t>
            </a:r>
          </a:p>
        </p:txBody>
      </p:sp>
      <p:sp>
        <p:nvSpPr>
          <p:cNvPr name="TextBox 28" id="28"/>
          <p:cNvSpPr txBox="true"/>
          <p:nvPr/>
        </p:nvSpPr>
        <p:spPr>
          <a:xfrm rot="0">
            <a:off x="2691122" y="6373806"/>
            <a:ext cx="7913855" cy="342900"/>
          </a:xfrm>
          <a:prstGeom prst="rect">
            <a:avLst/>
          </a:prstGeom>
        </p:spPr>
        <p:txBody>
          <a:bodyPr anchor="t" rtlCol="false" tIns="0" lIns="0" bIns="0" rIns="0">
            <a:spAutoFit/>
          </a:bodyPr>
          <a:lstStyle/>
          <a:p>
            <a:pPr algn="l" marL="496567" indent="-248284" lvl="1">
              <a:lnSpc>
                <a:spcPts val="2759"/>
              </a:lnSpc>
              <a:spcBef>
                <a:spcPct val="0"/>
              </a:spcBef>
              <a:buFont typeface="Arial"/>
              <a:buChar char="•"/>
            </a:pPr>
            <a:r>
              <a:rPr lang="en-US" sz="2299">
                <a:solidFill>
                  <a:srgbClr val="000000"/>
                </a:solidFill>
                <a:latin typeface="Montserrat"/>
                <a:ea typeface="Montserrat"/>
                <a:cs typeface="Montserrat"/>
                <a:sym typeface="Montserrat"/>
              </a:rPr>
              <a:t>Keyboard Events: keydown, keyup, keypress.</a:t>
            </a:r>
          </a:p>
        </p:txBody>
      </p:sp>
      <p:sp>
        <p:nvSpPr>
          <p:cNvPr name="TextBox 29" id="29"/>
          <p:cNvSpPr txBox="true"/>
          <p:nvPr/>
        </p:nvSpPr>
        <p:spPr>
          <a:xfrm rot="0">
            <a:off x="8836339" y="7843314"/>
            <a:ext cx="7265189" cy="342900"/>
          </a:xfrm>
          <a:prstGeom prst="rect">
            <a:avLst/>
          </a:prstGeom>
        </p:spPr>
        <p:txBody>
          <a:bodyPr anchor="t" rtlCol="false" tIns="0" lIns="0" bIns="0" rIns="0">
            <a:spAutoFit/>
          </a:bodyPr>
          <a:lstStyle/>
          <a:p>
            <a:pPr algn="l" marL="496567" indent="-248284" lvl="1">
              <a:lnSpc>
                <a:spcPts val="2759"/>
              </a:lnSpc>
              <a:spcBef>
                <a:spcPct val="0"/>
              </a:spcBef>
              <a:buFont typeface="Arial"/>
              <a:buChar char="•"/>
            </a:pPr>
            <a:r>
              <a:rPr lang="en-US" sz="2299">
                <a:solidFill>
                  <a:srgbClr val="000000"/>
                </a:solidFill>
                <a:latin typeface="Montserrat"/>
                <a:ea typeface="Montserrat"/>
                <a:cs typeface="Montserrat"/>
                <a:sym typeface="Montserrat"/>
              </a:rPr>
              <a:t>Form Events: submit, change, focus, blur.</a:t>
            </a:r>
          </a:p>
        </p:txBody>
      </p:sp>
      <p:sp>
        <p:nvSpPr>
          <p:cNvPr name="TextBox 30" id="30"/>
          <p:cNvSpPr txBox="true"/>
          <p:nvPr/>
        </p:nvSpPr>
        <p:spPr>
          <a:xfrm rot="0">
            <a:off x="8836339" y="4800600"/>
            <a:ext cx="8017341" cy="685800"/>
          </a:xfrm>
          <a:prstGeom prst="rect">
            <a:avLst/>
          </a:prstGeom>
        </p:spPr>
        <p:txBody>
          <a:bodyPr anchor="t" rtlCol="false" tIns="0" lIns="0" bIns="0" rIns="0">
            <a:spAutoFit/>
          </a:bodyPr>
          <a:lstStyle/>
          <a:p>
            <a:pPr algn="l" marL="496567" indent="-248284" lvl="1">
              <a:lnSpc>
                <a:spcPts val="2759"/>
              </a:lnSpc>
              <a:spcBef>
                <a:spcPct val="0"/>
              </a:spcBef>
              <a:buFont typeface="Arial"/>
              <a:buChar char="•"/>
            </a:pPr>
            <a:r>
              <a:rPr lang="en-US" sz="2299">
                <a:solidFill>
                  <a:srgbClr val="000000"/>
                </a:solidFill>
                <a:latin typeface="Montserrat"/>
                <a:ea typeface="Montserrat"/>
                <a:cs typeface="Montserrat"/>
                <a:sym typeface="Montserrat"/>
              </a:rPr>
              <a:t>Touch Events (for mobile): touchstart, touchend, touchmove.</a:t>
            </a:r>
          </a:p>
        </p:txBody>
      </p:sp>
      <p:sp>
        <p:nvSpPr>
          <p:cNvPr name="TextBox 31" id="31"/>
          <p:cNvSpPr txBox="true"/>
          <p:nvPr/>
        </p:nvSpPr>
        <p:spPr>
          <a:xfrm rot="0">
            <a:off x="2691122" y="8916386"/>
            <a:ext cx="6422529" cy="1028700"/>
          </a:xfrm>
          <a:prstGeom prst="rect">
            <a:avLst/>
          </a:prstGeom>
        </p:spPr>
        <p:txBody>
          <a:bodyPr anchor="t" rtlCol="false" tIns="0" lIns="0" bIns="0" rIns="0">
            <a:spAutoFit/>
          </a:bodyPr>
          <a:lstStyle/>
          <a:p>
            <a:pPr algn="l" marL="496567" indent="-248284" lvl="1">
              <a:lnSpc>
                <a:spcPts val="2759"/>
              </a:lnSpc>
              <a:spcBef>
                <a:spcPct val="0"/>
              </a:spcBef>
              <a:buFont typeface="Arial"/>
              <a:buChar char="•"/>
            </a:pPr>
            <a:r>
              <a:rPr lang="en-US" sz="2299">
                <a:solidFill>
                  <a:srgbClr val="000000"/>
                </a:solidFill>
                <a:latin typeface="Montserrat"/>
                <a:ea typeface="Montserrat"/>
                <a:cs typeface="Montserrat"/>
                <a:sym typeface="Montserrat"/>
              </a:rPr>
              <a:t>Custom Events: Events that you create and dispatch for custom interactions in your application.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263257" y="-190542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4" id="4"/>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7" id="7"/>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8" id="8"/>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Freeform 9" id="9"/>
          <p:cNvSpPr/>
          <p:nvPr/>
        </p:nvSpPr>
        <p:spPr>
          <a:xfrm flipH="false" flipV="false" rot="0">
            <a:off x="-2805467" y="5450554"/>
            <a:ext cx="10155406" cy="10155406"/>
          </a:xfrm>
          <a:custGeom>
            <a:avLst/>
            <a:gdLst/>
            <a:ahLst/>
            <a:cxnLst/>
            <a:rect r="r" b="b" t="t" l="l"/>
            <a:pathLst>
              <a:path h="10155406" w="10155406">
                <a:moveTo>
                  <a:pt x="0" y="0"/>
                </a:moveTo>
                <a:lnTo>
                  <a:pt x="10155406" y="0"/>
                </a:lnTo>
                <a:lnTo>
                  <a:pt x="10155406" y="10155406"/>
                </a:lnTo>
                <a:lnTo>
                  <a:pt x="0" y="1015540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10" id="10"/>
          <p:cNvGrpSpPr/>
          <p:nvPr/>
        </p:nvGrpSpPr>
        <p:grpSpPr>
          <a:xfrm rot="0">
            <a:off x="1845833" y="1971868"/>
            <a:ext cx="6343265" cy="6343265"/>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5BE4A"/>
            </a:solidFill>
          </p:spPr>
        </p:sp>
      </p:grpSp>
      <p:grpSp>
        <p:nvGrpSpPr>
          <p:cNvPr name="Group 12" id="12"/>
          <p:cNvGrpSpPr>
            <a:grpSpLocks noChangeAspect="true"/>
          </p:cNvGrpSpPr>
          <p:nvPr/>
        </p:nvGrpSpPr>
        <p:grpSpPr>
          <a:xfrm rot="0">
            <a:off x="2182595" y="2308642"/>
            <a:ext cx="5669739" cy="5669717"/>
            <a:chOff x="0" y="0"/>
            <a:chExt cx="6350000" cy="6349975"/>
          </a:xfrm>
        </p:grpSpPr>
        <p:sp>
          <p:nvSpPr>
            <p:cNvPr name="Freeform 13" id="1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0"/>
              <a:stretch>
                <a:fillRect l="0" t="-37195" r="0" b="-12805"/>
              </a:stretch>
            </a:blipFill>
          </p:spPr>
        </p:sp>
      </p:grpSp>
      <p:sp>
        <p:nvSpPr>
          <p:cNvPr name="Freeform 14" id="14"/>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7" id="17"/>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8" id="18"/>
          <p:cNvSpPr txBox="true"/>
          <p:nvPr/>
        </p:nvSpPr>
        <p:spPr>
          <a:xfrm rot="0">
            <a:off x="8342274" y="4249411"/>
            <a:ext cx="9191451" cy="1695450"/>
          </a:xfrm>
          <a:prstGeom prst="rect">
            <a:avLst/>
          </a:prstGeom>
        </p:spPr>
        <p:txBody>
          <a:bodyPr anchor="t" rtlCol="false" tIns="0" lIns="0" bIns="0" rIns="0">
            <a:spAutoFit/>
          </a:bodyPr>
          <a:lstStyle/>
          <a:p>
            <a:pPr algn="l">
              <a:lnSpc>
                <a:spcPts val="6600"/>
              </a:lnSpc>
            </a:pPr>
            <a:r>
              <a:rPr lang="en-US" sz="6000">
                <a:solidFill>
                  <a:srgbClr val="3B41C9"/>
                </a:solidFill>
                <a:latin typeface="Archive"/>
                <a:ea typeface="Archive"/>
                <a:cs typeface="Archive"/>
                <a:sym typeface="Archive"/>
              </a:rPr>
              <a:t>SYNTHETIC EVENTS AND JSX EVENT HANDLERS</a:t>
            </a:r>
          </a:p>
        </p:txBody>
      </p:sp>
      <p:sp>
        <p:nvSpPr>
          <p:cNvPr name="Freeform 19" id="19"/>
          <p:cNvSpPr/>
          <p:nvPr/>
        </p:nvSpPr>
        <p:spPr>
          <a:xfrm flipH="false" flipV="false" rot="-5400000">
            <a:off x="-514765" y="5143085"/>
            <a:ext cx="2059059" cy="1029529"/>
          </a:xfrm>
          <a:custGeom>
            <a:avLst/>
            <a:gdLst/>
            <a:ahLst/>
            <a:cxnLst/>
            <a:rect r="r" b="b" t="t" l="l"/>
            <a:pathLst>
              <a:path h="1029529" w="2059059">
                <a:moveTo>
                  <a:pt x="0" y="0"/>
                </a:moveTo>
                <a:lnTo>
                  <a:pt x="2059059" y="0"/>
                </a:lnTo>
                <a:lnTo>
                  <a:pt x="2059059" y="1029530"/>
                </a:lnTo>
                <a:lnTo>
                  <a:pt x="0" y="1029530"/>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20" id="20"/>
          <p:cNvSpPr/>
          <p:nvPr/>
        </p:nvSpPr>
        <p:spPr>
          <a:xfrm flipH="false" flipV="false" rot="0">
            <a:off x="16508822" y="3314469"/>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Freeform 21" id="21"/>
          <p:cNvSpPr/>
          <p:nvPr/>
        </p:nvSpPr>
        <p:spPr>
          <a:xfrm flipH="false" flipV="false" rot="0">
            <a:off x="818597" y="9047367"/>
            <a:ext cx="421865" cy="421865"/>
          </a:xfrm>
          <a:custGeom>
            <a:avLst/>
            <a:gdLst/>
            <a:ahLst/>
            <a:cxnLst/>
            <a:rect r="r" b="b" t="t" l="l"/>
            <a:pathLst>
              <a:path h="421865" w="421865">
                <a:moveTo>
                  <a:pt x="0" y="0"/>
                </a:moveTo>
                <a:lnTo>
                  <a:pt x="421865" y="0"/>
                </a:lnTo>
                <a:lnTo>
                  <a:pt x="421865" y="421866"/>
                </a:lnTo>
                <a:lnTo>
                  <a:pt x="0" y="421866"/>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TextBox 22" id="22"/>
          <p:cNvSpPr txBox="true"/>
          <p:nvPr/>
        </p:nvSpPr>
        <p:spPr>
          <a:xfrm rot="0">
            <a:off x="9203997" y="7889646"/>
            <a:ext cx="6084477" cy="356234"/>
          </a:xfrm>
          <a:prstGeom prst="rect">
            <a:avLst/>
          </a:prstGeom>
        </p:spPr>
        <p:txBody>
          <a:bodyPr anchor="t" rtlCol="false" tIns="0" lIns="0" bIns="0" rIns="0">
            <a:spAutoFit/>
          </a:bodyPr>
          <a:lstStyle/>
          <a:p>
            <a:pPr algn="l">
              <a:lnSpc>
                <a:spcPts val="2940"/>
              </a:lnSpc>
            </a:pPr>
            <a:r>
              <a:rPr lang="en-US" sz="2100" i="true">
                <a:solidFill>
                  <a:srgbClr val="F2BE40"/>
                </a:solidFill>
                <a:latin typeface="Montserrat Italics"/>
                <a:ea typeface="Montserrat Italics"/>
                <a:cs typeface="Montserrat Italics"/>
                <a:sym typeface="Montserrat Italics"/>
              </a:rPr>
              <a:t>Read More. .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716004" y="1028700"/>
            <a:ext cx="2543296" cy="0"/>
          </a:xfrm>
          <a:prstGeom prst="line">
            <a:avLst/>
          </a:prstGeom>
          <a:ln cap="rnd" w="581025">
            <a:solidFill>
              <a:srgbClr val="3B41C9"/>
            </a:solidFill>
            <a:prstDash val="solid"/>
            <a:headEnd type="none" len="sm" w="sm"/>
            <a:tailEnd type="none" len="sm" w="sm"/>
          </a:ln>
        </p:spPr>
      </p:sp>
      <p:sp>
        <p:nvSpPr>
          <p:cNvPr name="Freeform 3" id="3"/>
          <p:cNvSpPr/>
          <p:nvPr/>
        </p:nvSpPr>
        <p:spPr>
          <a:xfrm flipH="false" flipV="false" rot="0">
            <a:off x="16751921" y="1102347"/>
            <a:ext cx="433731" cy="433731"/>
          </a:xfrm>
          <a:custGeom>
            <a:avLst/>
            <a:gdLst/>
            <a:ahLst/>
            <a:cxnLst/>
            <a:rect r="r" b="b" t="t" l="l"/>
            <a:pathLst>
              <a:path h="433731" w="433731">
                <a:moveTo>
                  <a:pt x="0" y="0"/>
                </a:moveTo>
                <a:lnTo>
                  <a:pt x="433731" y="0"/>
                </a:lnTo>
                <a:lnTo>
                  <a:pt x="433731" y="433731"/>
                </a:lnTo>
                <a:lnTo>
                  <a:pt x="0" y="433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853680" y="1204106"/>
            <a:ext cx="230213" cy="230213"/>
          </a:xfrm>
          <a:custGeom>
            <a:avLst/>
            <a:gdLst/>
            <a:ahLst/>
            <a:cxnLst/>
            <a:rect r="r" b="b" t="t" l="l"/>
            <a:pathLst>
              <a:path h="230213" w="230213">
                <a:moveTo>
                  <a:pt x="0" y="0"/>
                </a:moveTo>
                <a:lnTo>
                  <a:pt x="230213" y="0"/>
                </a:lnTo>
                <a:lnTo>
                  <a:pt x="230213" y="230213"/>
                </a:lnTo>
                <a:lnTo>
                  <a:pt x="0" y="2302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5400000">
            <a:off x="16575473" y="8574473"/>
            <a:ext cx="1712527" cy="1712527"/>
          </a:xfrm>
          <a:custGeom>
            <a:avLst/>
            <a:gdLst/>
            <a:ahLst/>
            <a:cxnLst/>
            <a:rect r="r" b="b" t="t" l="l"/>
            <a:pathLst>
              <a:path h="1712527" w="1712527">
                <a:moveTo>
                  <a:pt x="1712527" y="0"/>
                </a:moveTo>
                <a:lnTo>
                  <a:pt x="0" y="0"/>
                </a:lnTo>
                <a:lnTo>
                  <a:pt x="0" y="1712527"/>
                </a:lnTo>
                <a:lnTo>
                  <a:pt x="1712527" y="1712527"/>
                </a:lnTo>
                <a:lnTo>
                  <a:pt x="171252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6101527" y="8014764"/>
            <a:ext cx="1712527" cy="1712527"/>
          </a:xfrm>
          <a:custGeom>
            <a:avLst/>
            <a:gdLst/>
            <a:ahLst/>
            <a:cxnLst/>
            <a:rect r="r" b="b" t="t" l="l"/>
            <a:pathLst>
              <a:path h="1712527" w="1712527">
                <a:moveTo>
                  <a:pt x="1712528" y="0"/>
                </a:moveTo>
                <a:lnTo>
                  <a:pt x="0" y="0"/>
                </a:lnTo>
                <a:lnTo>
                  <a:pt x="0" y="1712527"/>
                </a:lnTo>
                <a:lnTo>
                  <a:pt x="1712528" y="1712527"/>
                </a:lnTo>
                <a:lnTo>
                  <a:pt x="17125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57400"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153608" y="2854233"/>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9" id="9"/>
          <p:cNvSpPr/>
          <p:nvPr/>
        </p:nvSpPr>
        <p:spPr>
          <a:xfrm flipH="false" flipV="false" rot="0">
            <a:off x="1028700" y="6612927"/>
            <a:ext cx="421865" cy="421865"/>
          </a:xfrm>
          <a:custGeom>
            <a:avLst/>
            <a:gdLst/>
            <a:ahLst/>
            <a:cxnLst/>
            <a:rect r="r" b="b" t="t" l="l"/>
            <a:pathLst>
              <a:path h="421865" w="421865">
                <a:moveTo>
                  <a:pt x="0" y="0"/>
                </a:moveTo>
                <a:lnTo>
                  <a:pt x="421865" y="0"/>
                </a:lnTo>
                <a:lnTo>
                  <a:pt x="421865" y="421865"/>
                </a:lnTo>
                <a:lnTo>
                  <a:pt x="0" y="421865"/>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655771"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836042"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10800000">
            <a:off x="1201178"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4" id="14"/>
          <p:cNvSpPr/>
          <p:nvPr/>
        </p:nvSpPr>
        <p:spPr>
          <a:xfrm flipH="false" flipV="false" rot="0">
            <a:off x="3790690" y="4573780"/>
            <a:ext cx="9569940" cy="4784970"/>
          </a:xfrm>
          <a:custGeom>
            <a:avLst/>
            <a:gdLst/>
            <a:ahLst/>
            <a:cxnLst/>
            <a:rect r="r" b="b" t="t" l="l"/>
            <a:pathLst>
              <a:path h="4784970" w="9569940">
                <a:moveTo>
                  <a:pt x="0" y="0"/>
                </a:moveTo>
                <a:lnTo>
                  <a:pt x="9569940" y="0"/>
                </a:lnTo>
                <a:lnTo>
                  <a:pt x="9569940" y="4784970"/>
                </a:lnTo>
                <a:lnTo>
                  <a:pt x="0" y="4784970"/>
                </a:lnTo>
                <a:lnTo>
                  <a:pt x="0" y="0"/>
                </a:lnTo>
                <a:close/>
              </a:path>
            </a:pathLst>
          </a:custGeom>
          <a:blipFill>
            <a:blip r:embed="rId16"/>
            <a:stretch>
              <a:fillRect l="0" t="0" r="0" b="0"/>
            </a:stretch>
          </a:blipFill>
        </p:spPr>
      </p:sp>
      <p:sp>
        <p:nvSpPr>
          <p:cNvPr name="TextBox 15" id="15"/>
          <p:cNvSpPr txBox="true"/>
          <p:nvPr/>
        </p:nvSpPr>
        <p:spPr>
          <a:xfrm rot="0">
            <a:off x="14987423" y="1181373"/>
            <a:ext cx="1275835" cy="266700"/>
          </a:xfrm>
          <a:prstGeom prst="rect">
            <a:avLst/>
          </a:prstGeom>
        </p:spPr>
        <p:txBody>
          <a:bodyPr anchor="t" rtlCol="false" tIns="0" lIns="0" bIns="0" rIns="0">
            <a:spAutoFit/>
          </a:bodyPr>
          <a:lstStyle/>
          <a:p>
            <a:pPr algn="l">
              <a:lnSpc>
                <a:spcPts val="2160"/>
              </a:lnSpc>
            </a:pPr>
            <a:r>
              <a:rPr lang="en-US" sz="1800">
                <a:solidFill>
                  <a:srgbClr val="FFFFFF"/>
                </a:solidFill>
                <a:latin typeface="Montserrat"/>
                <a:ea typeface="Montserrat"/>
                <a:cs typeface="Montserrat"/>
                <a:sym typeface="Montserrat"/>
              </a:rPr>
              <a:t>Search . . .</a:t>
            </a:r>
          </a:p>
        </p:txBody>
      </p:sp>
      <p:sp>
        <p:nvSpPr>
          <p:cNvPr name="TextBox 16" id="16"/>
          <p:cNvSpPr txBox="true"/>
          <p:nvPr/>
        </p:nvSpPr>
        <p:spPr>
          <a:xfrm rot="0">
            <a:off x="803856" y="1092417"/>
            <a:ext cx="1468380" cy="389255"/>
          </a:xfrm>
          <a:prstGeom prst="rect">
            <a:avLst/>
          </a:prstGeom>
        </p:spPr>
        <p:txBody>
          <a:bodyPr anchor="t" rtlCol="false" tIns="0" lIns="0" bIns="0" rIns="0">
            <a:spAutoFit/>
          </a:bodyPr>
          <a:lstStyle/>
          <a:p>
            <a:pPr algn="r">
              <a:lnSpc>
                <a:spcPts val="3220"/>
              </a:lnSpc>
            </a:pPr>
            <a:r>
              <a:rPr lang="en-US" b="true" sz="2300">
                <a:solidFill>
                  <a:srgbClr val="3B41C9"/>
                </a:solidFill>
                <a:latin typeface="Montserrat Classic Bold"/>
                <a:ea typeface="Montserrat Classic Bold"/>
                <a:cs typeface="Montserrat Classic Bold"/>
                <a:sym typeface="Montserrat Classic Bold"/>
              </a:rPr>
              <a:t>CODING</a:t>
            </a:r>
          </a:p>
        </p:txBody>
      </p:sp>
      <p:sp>
        <p:nvSpPr>
          <p:cNvPr name="TextBox 17" id="17"/>
          <p:cNvSpPr txBox="true"/>
          <p:nvPr/>
        </p:nvSpPr>
        <p:spPr>
          <a:xfrm rot="0">
            <a:off x="2387138" y="1111554"/>
            <a:ext cx="1336228" cy="389255"/>
          </a:xfrm>
          <a:prstGeom prst="rect">
            <a:avLst/>
          </a:prstGeom>
        </p:spPr>
        <p:txBody>
          <a:bodyPr anchor="t" rtlCol="false" tIns="0" lIns="0" bIns="0" rIns="0">
            <a:spAutoFit/>
          </a:bodyPr>
          <a:lstStyle/>
          <a:p>
            <a:pPr algn="l">
              <a:lnSpc>
                <a:spcPts val="3220"/>
              </a:lnSpc>
            </a:pPr>
            <a:r>
              <a:rPr lang="en-US" sz="2300">
                <a:solidFill>
                  <a:srgbClr val="3B41C9"/>
                </a:solidFill>
                <a:latin typeface="Montserrat"/>
                <a:ea typeface="Montserrat"/>
                <a:cs typeface="Montserrat"/>
                <a:sym typeface="Montserrat"/>
              </a:rPr>
              <a:t>School</a:t>
            </a:r>
          </a:p>
        </p:txBody>
      </p:sp>
      <p:sp>
        <p:nvSpPr>
          <p:cNvPr name="TextBox 18" id="18"/>
          <p:cNvSpPr txBox="true"/>
          <p:nvPr/>
        </p:nvSpPr>
        <p:spPr>
          <a:xfrm rot="0">
            <a:off x="1836042" y="2379366"/>
            <a:ext cx="13479235" cy="1943100"/>
          </a:xfrm>
          <a:prstGeom prst="rect">
            <a:avLst/>
          </a:prstGeom>
        </p:spPr>
        <p:txBody>
          <a:bodyPr anchor="t" rtlCol="false" tIns="0" lIns="0" bIns="0" rIns="0">
            <a:spAutoFit/>
          </a:bodyPr>
          <a:lstStyle/>
          <a:p>
            <a:pPr algn="l">
              <a:lnSpc>
                <a:spcPts val="3839"/>
              </a:lnSpc>
              <a:spcBef>
                <a:spcPct val="0"/>
              </a:spcBef>
            </a:pPr>
            <a:r>
              <a:rPr lang="en-US" b="true" sz="3199">
                <a:solidFill>
                  <a:srgbClr val="000000"/>
                </a:solidFill>
                <a:latin typeface="Montserrat Bold"/>
                <a:ea typeface="Montserrat Bold"/>
                <a:cs typeface="Montserrat Bold"/>
                <a:sym typeface="Montserrat Bold"/>
              </a:rPr>
              <a:t>Synthetic Events </a:t>
            </a:r>
            <a:r>
              <a:rPr lang="en-US" sz="3199">
                <a:solidFill>
                  <a:srgbClr val="000000"/>
                </a:solidFill>
                <a:latin typeface="Montserrat"/>
                <a:ea typeface="Montserrat"/>
                <a:cs typeface="Montserrat"/>
                <a:sym typeface="Montserrat"/>
              </a:rPr>
              <a:t>and </a:t>
            </a:r>
            <a:r>
              <a:rPr lang="en-US" b="true" sz="3199">
                <a:solidFill>
                  <a:srgbClr val="000000"/>
                </a:solidFill>
                <a:latin typeface="Montserrat Bold"/>
                <a:ea typeface="Montserrat Bold"/>
                <a:cs typeface="Montserrat Bold"/>
                <a:sym typeface="Montserrat Bold"/>
              </a:rPr>
              <a:t>JSX Event Handlers</a:t>
            </a:r>
            <a:r>
              <a:rPr lang="en-US" sz="3199">
                <a:solidFill>
                  <a:srgbClr val="000000"/>
                </a:solidFill>
                <a:latin typeface="Montserrat"/>
                <a:ea typeface="Montserrat"/>
                <a:cs typeface="Montserrat"/>
                <a:sym typeface="Montserrat"/>
              </a:rPr>
              <a:t> are fundamental components of event handling in React. They help manage user interactions with the web page in a way that is efficient, cross-browser compatible, and easy to maintain.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DAGfD8mV28A</dc:identifier>
  <dcterms:modified xsi:type="dcterms:W3CDTF">2011-08-01T06:04:30Z</dcterms:modified>
  <cp:revision>1</cp:revision>
  <dc:title>Group 2 - MPR</dc:title>
</cp:coreProperties>
</file>

<file path=docProps/thumbnail.jpeg>
</file>